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" charset="1" panose="00000500000000000000"/>
      <p:regular r:id="rId27"/>
    </p:embeddedFont>
    <p:embeddedFont>
      <p:font typeface="Poppins Light" charset="1" panose="00000400000000000000"/>
      <p:regular r:id="rId28"/>
    </p:embeddedFont>
    <p:embeddedFont>
      <p:font typeface="Nunito Bold" charset="1" panose="00000000000000000000"/>
      <p:regular r:id="rId29"/>
    </p:embeddedFont>
    <p:embeddedFont>
      <p:font typeface="PT Sans" charset="1" panose="020B0503020203020204"/>
      <p:regular r:id="rId30"/>
    </p:embeddedFont>
    <p:embeddedFont>
      <p:font typeface="Poppins Bold" charset="1" panose="00000800000000000000"/>
      <p:regular r:id="rId31"/>
    </p:embeddedFont>
    <p:embeddedFont>
      <p:font typeface="PT Sans Bold" charset="1" panose="020B0703020203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orangehrm.com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44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0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24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png" Type="http://schemas.openxmlformats.org/officeDocument/2006/relationships/image"/><Relationship Id="rId17" Target="../media/image11.png" Type="http://schemas.openxmlformats.org/officeDocument/2006/relationships/image"/><Relationship Id="rId2" Target="../media/image9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134" y="1702613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71750" y="3496256"/>
            <a:ext cx="13144500" cy="341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99"/>
              </a:lnSpc>
            </a:pPr>
            <a:r>
              <a:rPr lang="en-US" sz="12699" spc="-2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AUTOMATION PROJECT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345378" y="1905000"/>
            <a:ext cx="370872" cy="384751"/>
            <a:chOff x="0" y="0"/>
            <a:chExt cx="494495" cy="513001"/>
          </a:xfrm>
        </p:grpSpPr>
        <p:sp>
          <p:nvSpPr>
            <p:cNvPr name="AutoShape 5" id="5"/>
            <p:cNvSpPr/>
            <p:nvPr/>
          </p:nvSpPr>
          <p:spPr>
            <a:xfrm>
              <a:off x="13740" y="19050"/>
              <a:ext cx="480755" cy="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V="true">
              <a:off x="475445" y="19050"/>
              <a:ext cx="0" cy="480755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13740" y="19050"/>
              <a:ext cx="461705" cy="480755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571750" y="8114719"/>
            <a:ext cx="1893561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SEPTEMBER 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05390" y="8775562"/>
            <a:ext cx="2421721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u="sng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  <a:hlinkClick r:id="rId3" tooltip="https://www.orangehrm.com"/>
              </a:rPr>
              <a:t>orangehrm.com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617860" y="6425888"/>
            <a:ext cx="3857154" cy="977146"/>
          </a:xfrm>
          <a:custGeom>
            <a:avLst/>
            <a:gdLst/>
            <a:ahLst/>
            <a:cxnLst/>
            <a:rect r="r" b="b" t="t" l="l"/>
            <a:pathLst>
              <a:path h="977146" w="3857154">
                <a:moveTo>
                  <a:pt x="0" y="0"/>
                </a:moveTo>
                <a:lnTo>
                  <a:pt x="3857155" y="0"/>
                </a:lnTo>
                <a:lnTo>
                  <a:pt x="3857155" y="977146"/>
                </a:lnTo>
                <a:lnTo>
                  <a:pt x="0" y="977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2131909" cy="540084"/>
          </a:xfrm>
          <a:custGeom>
            <a:avLst/>
            <a:gdLst/>
            <a:ahLst/>
            <a:cxnLst/>
            <a:rect r="r" b="b" t="t" l="l"/>
            <a:pathLst>
              <a:path h="540084" w="2131909">
                <a:moveTo>
                  <a:pt x="0" y="0"/>
                </a:moveTo>
                <a:lnTo>
                  <a:pt x="2131909" y="0"/>
                </a:lnTo>
                <a:lnTo>
                  <a:pt x="2131909" y="540084"/>
                </a:lnTo>
                <a:lnTo>
                  <a:pt x="0" y="540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7686" y="-2060246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1750" y="1952625"/>
            <a:ext cx="8806374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TOOLS &amp; TECHNOLOGIES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71750" y="3335265"/>
            <a:ext cx="14838137" cy="337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P</a:t>
            </a: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rogramming Language: Java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Automation Tool: Selenium WebDriver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 Framework: TestNG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Build Tool: Maven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IDE: Eclips, IntelliJ IDEA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Browser: Chrome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615138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4922" y="-8550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48800" y="9687150"/>
            <a:ext cx="2153250" cy="514350"/>
            <a:chOff x="0" y="0"/>
            <a:chExt cx="2871000" cy="685800"/>
          </a:xfrm>
        </p:grpSpPr>
        <p:sp>
          <p:nvSpPr>
            <p:cNvPr name="Freeform 5" id="5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23828" y="71675"/>
            <a:ext cx="6269850" cy="119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3824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Test Specifications &amp; 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0490" y="1028700"/>
            <a:ext cx="2301692" cy="66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2"/>
              </a:lnSpc>
            </a:pPr>
            <a:r>
              <a:rPr lang="en-US" sz="2182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Hybrid Testing Approach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638" y="1906828"/>
            <a:ext cx="8345250" cy="7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2012" b="tru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We employed a blended approach, combining meticulous manual testing with robust automation, to maximize coverage and efficiency.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638" y="2783979"/>
            <a:ext cx="8345250" cy="7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3508" indent="-151754" lvl="1">
              <a:lnSpc>
                <a:spcPts val="3260"/>
              </a:lnSpc>
              <a:buFont typeface="Arial"/>
              <a:buChar char="•"/>
            </a:pPr>
            <a:r>
              <a:rPr lang="en-US" b="true" sz="2012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Manual Testing: Focused on edge cases, usability, and exploratory scenarios.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638" y="3781533"/>
            <a:ext cx="8345250" cy="7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3508" indent="-151754" lvl="1">
              <a:lnSpc>
                <a:spcPts val="3260"/>
              </a:lnSpc>
              <a:buFont typeface="Arial"/>
              <a:buChar char="•"/>
            </a:pPr>
            <a:r>
              <a:rPr lang="en-US" b="true" sz="2012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Automation Testing: Utilizing Selenium with TestNG and Java for repeatable functional tests.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937450" y="0"/>
            <a:ext cx="9350550" cy="10287000"/>
            <a:chOff x="0" y="0"/>
            <a:chExt cx="12467400" cy="1371600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2467463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467463">
                  <a:moveTo>
                    <a:pt x="0" y="0"/>
                  </a:moveTo>
                  <a:lnTo>
                    <a:pt x="12467463" y="0"/>
                  </a:lnTo>
                  <a:lnTo>
                    <a:pt x="1246746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007" t="0" r="-500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1638" y="5396934"/>
            <a:ext cx="2695500" cy="78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7"/>
              </a:lnSpc>
            </a:pPr>
            <a:r>
              <a:rPr lang="en-US" sz="2574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Coverage &amp; Environment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638" y="6442031"/>
            <a:ext cx="8345250" cy="7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3508" indent="-151754" lvl="1">
              <a:lnSpc>
                <a:spcPts val="3260"/>
              </a:lnSpc>
              <a:buFont typeface="Arial"/>
              <a:buChar char="•"/>
            </a:pPr>
            <a:r>
              <a:rPr lang="en-US" b="true" sz="2012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Functional Scope: Comprehensive CRUD (Create, Read, Update, Delete) operations and workflow validation across all modules.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638" y="7439585"/>
            <a:ext cx="8345250" cy="7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3508" indent="-151754" lvl="1">
              <a:lnSpc>
                <a:spcPts val="3260"/>
              </a:lnSpc>
              <a:buFont typeface="Arial"/>
              <a:buChar char="•"/>
            </a:pPr>
            <a:r>
              <a:rPr lang="en-US" b="true" sz="2012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Automation Goal: Achieved 80-100% automation coverage per module for efficiency.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638" y="8437140"/>
            <a:ext cx="8345250" cy="7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3508" indent="-151754" lvl="1">
              <a:lnSpc>
                <a:spcPts val="3260"/>
              </a:lnSpc>
              <a:buFont typeface="Arial"/>
              <a:buChar char="•"/>
            </a:pPr>
            <a:r>
              <a:rPr lang="en-US" b="true" sz="2012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Test Environment: Consistent testing across Chrome and Firefox browsers on Windows 10/11 laptops and PCs.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7686" y="-2060246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1750" y="1952625"/>
            <a:ext cx="1068341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 SCOPE (MODULES TESTED)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71750" y="3335265"/>
            <a:ext cx="14838137" cy="393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HR Admin Authenticati</a:t>
            </a: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on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User Management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Job Management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Organization General Information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Qualifications Management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615138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906954" y="-2585572"/>
            <a:ext cx="22216605" cy="9419840"/>
          </a:xfrm>
          <a:custGeom>
            <a:avLst/>
            <a:gdLst/>
            <a:ahLst/>
            <a:cxnLst/>
            <a:rect r="r" b="b" t="t" l="l"/>
            <a:pathLst>
              <a:path h="9419840" w="22216605">
                <a:moveTo>
                  <a:pt x="22216605" y="0"/>
                </a:moveTo>
                <a:lnTo>
                  <a:pt x="0" y="0"/>
                </a:lnTo>
                <a:lnTo>
                  <a:pt x="0" y="9419840"/>
                </a:lnTo>
                <a:lnTo>
                  <a:pt x="22216605" y="9419840"/>
                </a:lnTo>
                <a:lnTo>
                  <a:pt x="22216605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1750" y="1952625"/>
            <a:ext cx="10488393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 CASES DESIGN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15138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32029" y="4291800"/>
            <a:ext cx="8078066" cy="370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3594" indent="-331797" lvl="1">
              <a:lnSpc>
                <a:spcPts val="5006"/>
              </a:lnSpc>
              <a:buFont typeface="Arial"/>
              <a:buChar char="•"/>
            </a:pPr>
            <a:r>
              <a:rPr lang="en-US" sz="3073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HR Admin Authentication → 26 Test Cases</a:t>
            </a:r>
          </a:p>
          <a:p>
            <a:pPr algn="ctr" marL="663594" indent="-331797" lvl="1">
              <a:lnSpc>
                <a:spcPts val="5006"/>
              </a:lnSpc>
              <a:buFont typeface="Arial"/>
              <a:buChar char="•"/>
            </a:pPr>
            <a:r>
              <a:rPr lang="en-US" sz="3073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User Management → 71 Test Cases</a:t>
            </a:r>
          </a:p>
          <a:p>
            <a:pPr algn="ctr" marL="663594" indent="-331797" lvl="1">
              <a:lnSpc>
                <a:spcPts val="5006"/>
              </a:lnSpc>
              <a:buFont typeface="Arial"/>
              <a:buChar char="•"/>
            </a:pPr>
            <a:r>
              <a:rPr lang="en-US" sz="3073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Job Management → 47 Test Cases</a:t>
            </a:r>
          </a:p>
          <a:p>
            <a:pPr algn="ctr" marL="663594" indent="-331797" lvl="1">
              <a:lnSpc>
                <a:spcPts val="5006"/>
              </a:lnSpc>
              <a:buFont typeface="Arial"/>
              <a:buChar char="•"/>
            </a:pPr>
            <a:r>
              <a:rPr lang="en-US" sz="3073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Organization Structure → 40 Test Cases</a:t>
            </a:r>
          </a:p>
          <a:p>
            <a:pPr algn="ctr" marL="663594" indent="-331797" lvl="1">
              <a:lnSpc>
                <a:spcPts val="5006"/>
              </a:lnSpc>
              <a:buFont typeface="Arial"/>
              <a:buChar char="•"/>
            </a:pPr>
            <a:r>
              <a:rPr lang="en-US" sz="3073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Qualifications Management → 22 Test Cases</a:t>
            </a:r>
          </a:p>
          <a:p>
            <a:pPr algn="ctr">
              <a:lnSpc>
                <a:spcPts val="50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752022" y="2690219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15138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87751" y="3071219"/>
            <a:ext cx="10509530" cy="6761740"/>
          </a:xfrm>
          <a:custGeom>
            <a:avLst/>
            <a:gdLst/>
            <a:ahLst/>
            <a:cxnLst/>
            <a:rect r="r" b="b" t="t" l="l"/>
            <a:pathLst>
              <a:path h="6761740" w="10509530">
                <a:moveTo>
                  <a:pt x="0" y="0"/>
                </a:moveTo>
                <a:lnTo>
                  <a:pt x="10509531" y="0"/>
                </a:lnTo>
                <a:lnTo>
                  <a:pt x="10509531" y="6761740"/>
                </a:lnTo>
                <a:lnTo>
                  <a:pt x="0" y="676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8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71750" y="1681935"/>
            <a:ext cx="10488393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 CASES DESIGN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8800" y="9687150"/>
            <a:ext cx="2153250" cy="514350"/>
            <a:chOff x="0" y="0"/>
            <a:chExt cx="2871000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4450" y="246375"/>
            <a:ext cx="7600950" cy="6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3"/>
              </a:lnSpc>
            </a:pPr>
            <a:r>
              <a:rPr lang="en-US" sz="4062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Module-Wise Results &amp; Defects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69725" y="1697625"/>
            <a:ext cx="16748100" cy="7053300"/>
          </a:xfrm>
          <a:custGeom>
            <a:avLst/>
            <a:gdLst/>
            <a:ahLst/>
            <a:cxnLst/>
            <a:rect r="r" b="b" t="t" l="l"/>
            <a:pathLst>
              <a:path h="7053300" w="16748100">
                <a:moveTo>
                  <a:pt x="0" y="0"/>
                </a:moveTo>
                <a:lnTo>
                  <a:pt x="16748100" y="0"/>
                </a:lnTo>
                <a:lnTo>
                  <a:pt x="16748100" y="7053300"/>
                </a:lnTo>
                <a:lnTo>
                  <a:pt x="0" y="705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84350" y="1711800"/>
            <a:ext cx="16719750" cy="638550"/>
            <a:chOff x="0" y="0"/>
            <a:chExt cx="22293000" cy="851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292945" cy="851408"/>
            </a:xfrm>
            <a:custGeom>
              <a:avLst/>
              <a:gdLst/>
              <a:ahLst/>
              <a:cxnLst/>
              <a:rect r="r" b="b" t="t" l="l"/>
              <a:pathLst>
                <a:path h="851408" w="22292945">
                  <a:moveTo>
                    <a:pt x="0" y="0"/>
                  </a:moveTo>
                  <a:lnTo>
                    <a:pt x="22292945" y="0"/>
                  </a:lnTo>
                  <a:lnTo>
                    <a:pt x="22292945" y="851408"/>
                  </a:lnTo>
                  <a:lnTo>
                    <a:pt x="0" y="85140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05750" y="1778250"/>
            <a:ext cx="42340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 b="tru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Module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92050" y="17782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 b="tru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TC Passed %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10800" y="17782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 b="tru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Priority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20400" y="1778250"/>
            <a:ext cx="256230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 b="tru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Defects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4350" y="2350800"/>
            <a:ext cx="16719750" cy="638550"/>
            <a:chOff x="0" y="0"/>
            <a:chExt cx="22293000" cy="851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292945" cy="851408"/>
            </a:xfrm>
            <a:custGeom>
              <a:avLst/>
              <a:gdLst/>
              <a:ahLst/>
              <a:cxnLst/>
              <a:rect r="r" b="b" t="t" l="l"/>
              <a:pathLst>
                <a:path h="851408" w="22292945">
                  <a:moveTo>
                    <a:pt x="0" y="0"/>
                  </a:moveTo>
                  <a:lnTo>
                    <a:pt x="22292945" y="0"/>
                  </a:lnTo>
                  <a:lnTo>
                    <a:pt x="22292945" y="851408"/>
                  </a:lnTo>
                  <a:lnTo>
                    <a:pt x="0" y="851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05750" y="2416800"/>
            <a:ext cx="42340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Login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92050" y="24168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92%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10800" y="24114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High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946300" y="24168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2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4350" y="2989350"/>
            <a:ext cx="16719750" cy="638550"/>
            <a:chOff x="0" y="0"/>
            <a:chExt cx="22293000" cy="851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292945" cy="851408"/>
            </a:xfrm>
            <a:custGeom>
              <a:avLst/>
              <a:gdLst/>
              <a:ahLst/>
              <a:cxnLst/>
              <a:rect r="r" b="b" t="t" l="l"/>
              <a:pathLst>
                <a:path h="851408" w="22292945">
                  <a:moveTo>
                    <a:pt x="0" y="0"/>
                  </a:moveTo>
                  <a:lnTo>
                    <a:pt x="22292945" y="0"/>
                  </a:lnTo>
                  <a:lnTo>
                    <a:pt x="22292945" y="851408"/>
                  </a:lnTo>
                  <a:lnTo>
                    <a:pt x="0" y="85140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05750" y="3055350"/>
            <a:ext cx="42340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User Management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92050" y="30553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97%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10800" y="30553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High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46300" y="30553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2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84350" y="3627900"/>
            <a:ext cx="16719750" cy="638550"/>
            <a:chOff x="0" y="0"/>
            <a:chExt cx="22293000" cy="851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292945" cy="851408"/>
            </a:xfrm>
            <a:custGeom>
              <a:avLst/>
              <a:gdLst/>
              <a:ahLst/>
              <a:cxnLst/>
              <a:rect r="r" b="b" t="t" l="l"/>
              <a:pathLst>
                <a:path h="851408" w="22292945">
                  <a:moveTo>
                    <a:pt x="0" y="0"/>
                  </a:moveTo>
                  <a:lnTo>
                    <a:pt x="22292945" y="0"/>
                  </a:lnTo>
                  <a:lnTo>
                    <a:pt x="22292945" y="851408"/>
                  </a:lnTo>
                  <a:lnTo>
                    <a:pt x="0" y="851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05750" y="3693900"/>
            <a:ext cx="42340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Job Titles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92050" y="36939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80%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10800" y="36939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Medium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946300" y="36889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2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84350" y="4266450"/>
            <a:ext cx="16719750" cy="638550"/>
            <a:chOff x="0" y="0"/>
            <a:chExt cx="22293000" cy="851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292945" cy="851408"/>
            </a:xfrm>
            <a:custGeom>
              <a:avLst/>
              <a:gdLst/>
              <a:ahLst/>
              <a:cxnLst/>
              <a:rect r="r" b="b" t="t" l="l"/>
              <a:pathLst>
                <a:path h="851408" w="22292945">
                  <a:moveTo>
                    <a:pt x="0" y="0"/>
                  </a:moveTo>
                  <a:lnTo>
                    <a:pt x="22292945" y="0"/>
                  </a:lnTo>
                  <a:lnTo>
                    <a:pt x="22292945" y="851408"/>
                  </a:lnTo>
                  <a:lnTo>
                    <a:pt x="0" y="85140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005750" y="4332450"/>
            <a:ext cx="42340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Pay Grades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692050" y="43324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90%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10800" y="43441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Medium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946300" y="43324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1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784350" y="4905000"/>
            <a:ext cx="16719750" cy="638550"/>
            <a:chOff x="0" y="0"/>
            <a:chExt cx="22293000" cy="8514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292945" cy="851408"/>
            </a:xfrm>
            <a:custGeom>
              <a:avLst/>
              <a:gdLst/>
              <a:ahLst/>
              <a:cxnLst/>
              <a:rect r="r" b="b" t="t" l="l"/>
              <a:pathLst>
                <a:path h="851408" w="22292945">
                  <a:moveTo>
                    <a:pt x="0" y="0"/>
                  </a:moveTo>
                  <a:lnTo>
                    <a:pt x="22292945" y="0"/>
                  </a:lnTo>
                  <a:lnTo>
                    <a:pt x="22292945" y="851408"/>
                  </a:lnTo>
                  <a:lnTo>
                    <a:pt x="0" y="851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1005750" y="4971000"/>
            <a:ext cx="42340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Employment Status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692050" y="49710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75%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710800" y="49593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Medium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946300" y="49764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2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784350" y="5543550"/>
            <a:ext cx="16719750" cy="638550"/>
            <a:chOff x="0" y="0"/>
            <a:chExt cx="22293000" cy="8514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2292945" cy="851408"/>
            </a:xfrm>
            <a:custGeom>
              <a:avLst/>
              <a:gdLst/>
              <a:ahLst/>
              <a:cxnLst/>
              <a:rect r="r" b="b" t="t" l="l"/>
              <a:pathLst>
                <a:path h="851408" w="22292945">
                  <a:moveTo>
                    <a:pt x="0" y="0"/>
                  </a:moveTo>
                  <a:lnTo>
                    <a:pt x="22292945" y="0"/>
                  </a:lnTo>
                  <a:lnTo>
                    <a:pt x="22292945" y="851408"/>
                  </a:lnTo>
                  <a:lnTo>
                    <a:pt x="0" y="85140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1005750" y="5610000"/>
            <a:ext cx="42340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Job Categories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692050" y="56100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78%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710800" y="55978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Medium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946300" y="56100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2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784350" y="6182100"/>
            <a:ext cx="16719750" cy="638550"/>
            <a:chOff x="0" y="0"/>
            <a:chExt cx="22293000" cy="8514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2292945" cy="851408"/>
            </a:xfrm>
            <a:custGeom>
              <a:avLst/>
              <a:gdLst/>
              <a:ahLst/>
              <a:cxnLst/>
              <a:rect r="r" b="b" t="t" l="l"/>
              <a:pathLst>
                <a:path h="851408" w="22292945">
                  <a:moveTo>
                    <a:pt x="0" y="0"/>
                  </a:moveTo>
                  <a:lnTo>
                    <a:pt x="22292945" y="0"/>
                  </a:lnTo>
                  <a:lnTo>
                    <a:pt x="22292945" y="851408"/>
                  </a:lnTo>
                  <a:lnTo>
                    <a:pt x="0" y="851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1005750" y="6248550"/>
            <a:ext cx="42340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Work Shifts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692050" y="62485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100%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710800" y="62422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Medium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946300" y="62386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0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784350" y="6821100"/>
            <a:ext cx="16719750" cy="638550"/>
            <a:chOff x="0" y="0"/>
            <a:chExt cx="22293000" cy="8514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22292945" cy="851408"/>
            </a:xfrm>
            <a:custGeom>
              <a:avLst/>
              <a:gdLst/>
              <a:ahLst/>
              <a:cxnLst/>
              <a:rect r="r" b="b" t="t" l="l"/>
              <a:pathLst>
                <a:path h="851408" w="22292945">
                  <a:moveTo>
                    <a:pt x="0" y="0"/>
                  </a:moveTo>
                  <a:lnTo>
                    <a:pt x="22292945" y="0"/>
                  </a:lnTo>
                  <a:lnTo>
                    <a:pt x="22292945" y="851408"/>
                  </a:lnTo>
                  <a:lnTo>
                    <a:pt x="0" y="85140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1005750" y="6887100"/>
            <a:ext cx="42340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General Info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692050" y="68871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81%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710800" y="68907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High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946300" y="68907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3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784350" y="7459650"/>
            <a:ext cx="16719750" cy="638550"/>
            <a:chOff x="0" y="0"/>
            <a:chExt cx="22293000" cy="8514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2292945" cy="851408"/>
            </a:xfrm>
            <a:custGeom>
              <a:avLst/>
              <a:gdLst/>
              <a:ahLst/>
              <a:cxnLst/>
              <a:rect r="r" b="b" t="t" l="l"/>
              <a:pathLst>
                <a:path h="851408" w="22292945">
                  <a:moveTo>
                    <a:pt x="0" y="0"/>
                  </a:moveTo>
                  <a:lnTo>
                    <a:pt x="22292945" y="0"/>
                  </a:lnTo>
                  <a:lnTo>
                    <a:pt x="22292945" y="851408"/>
                  </a:lnTo>
                  <a:lnTo>
                    <a:pt x="0" y="851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66" id="66"/>
          <p:cNvSpPr txBox="true"/>
          <p:nvPr/>
        </p:nvSpPr>
        <p:spPr>
          <a:xfrm rot="0">
            <a:off x="1005750" y="7525650"/>
            <a:ext cx="42340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Locations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692050" y="75256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100%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710800" y="75351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High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946300" y="75256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0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784350" y="8098200"/>
            <a:ext cx="16719750" cy="638550"/>
            <a:chOff x="0" y="0"/>
            <a:chExt cx="22293000" cy="8514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22292945" cy="851408"/>
            </a:xfrm>
            <a:custGeom>
              <a:avLst/>
              <a:gdLst/>
              <a:ahLst/>
              <a:cxnLst/>
              <a:rect r="r" b="b" t="t" l="l"/>
              <a:pathLst>
                <a:path h="851408" w="22292945">
                  <a:moveTo>
                    <a:pt x="0" y="0"/>
                  </a:moveTo>
                  <a:lnTo>
                    <a:pt x="22292945" y="0"/>
                  </a:lnTo>
                  <a:lnTo>
                    <a:pt x="22292945" y="851408"/>
                  </a:lnTo>
                  <a:lnTo>
                    <a:pt x="0" y="85140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72" id="72"/>
          <p:cNvSpPr txBox="true"/>
          <p:nvPr/>
        </p:nvSpPr>
        <p:spPr>
          <a:xfrm rot="0">
            <a:off x="1005750" y="8164200"/>
            <a:ext cx="42340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Skills / Education / Languages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5692050" y="81642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100%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710800" y="816420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Medium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4946300" y="8161050"/>
            <a:ext cx="2557350" cy="37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0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774450" y="8919300"/>
            <a:ext cx="16738650" cy="78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Modules like Login, User Management, and General Info show high-priority defects, indicating critical areas for immediate developer attention. Work Shifts, Locations, and Qualifications modules passed with 100% success.</a:t>
            </a:r>
          </a:p>
        </p:txBody>
      </p:sp>
      <p:grpSp>
        <p:nvGrpSpPr>
          <p:cNvPr name="Group 77" id="77"/>
          <p:cNvGrpSpPr/>
          <p:nvPr/>
        </p:nvGrpSpPr>
        <p:grpSpPr>
          <a:xfrm rot="0">
            <a:off x="15456600" y="9501300"/>
            <a:ext cx="2725650" cy="690750"/>
            <a:chOff x="0" y="0"/>
            <a:chExt cx="3634200" cy="9210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3634232" cy="921004"/>
            </a:xfrm>
            <a:custGeom>
              <a:avLst/>
              <a:gdLst/>
              <a:ahLst/>
              <a:cxnLst/>
              <a:rect r="r" b="b" t="t" l="l"/>
              <a:pathLst>
                <a:path h="921004" w="3634232">
                  <a:moveTo>
                    <a:pt x="0" y="0"/>
                  </a:moveTo>
                  <a:lnTo>
                    <a:pt x="3634232" y="0"/>
                  </a:lnTo>
                  <a:lnTo>
                    <a:pt x="3634232" y="921004"/>
                  </a:lnTo>
                  <a:lnTo>
                    <a:pt x="0" y="92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" t="0" r="-11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964302" y="-2960050"/>
            <a:ext cx="22216605" cy="9419840"/>
          </a:xfrm>
          <a:custGeom>
            <a:avLst/>
            <a:gdLst/>
            <a:ahLst/>
            <a:cxnLst/>
            <a:rect r="r" b="b" t="t" l="l"/>
            <a:pathLst>
              <a:path h="9419840" w="22216605">
                <a:moveTo>
                  <a:pt x="22216604" y="0"/>
                </a:moveTo>
                <a:lnTo>
                  <a:pt x="0" y="0"/>
                </a:lnTo>
                <a:lnTo>
                  <a:pt x="0" y="9419841"/>
                </a:lnTo>
                <a:lnTo>
                  <a:pt x="22216604" y="9419841"/>
                </a:lnTo>
                <a:lnTo>
                  <a:pt x="22216604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003852" y="3722562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88879" y="2904047"/>
            <a:ext cx="10488393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CHALLENGES FACED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71750" y="4380919"/>
            <a:ext cx="15036390" cy="17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111" indent="-350056" lvl="1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Locating dynamic</a:t>
            </a:r>
            <a:r>
              <a:rPr lang="en-US" sz="3242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 elements without IDs</a:t>
            </a:r>
          </a:p>
          <a:p>
            <a:pPr algn="l" marL="700111" indent="-350056" lvl="1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Handling synchronization issues (waits)</a:t>
            </a:r>
          </a:p>
          <a:p>
            <a:pPr algn="l" marL="700111" indent="-350056" lvl="1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Maintaining test scripts for different modules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615138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8800" y="9687150"/>
            <a:ext cx="2153250" cy="514350"/>
            <a:chOff x="0" y="0"/>
            <a:chExt cx="2871000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17000" y="510150"/>
            <a:ext cx="10481400" cy="87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6"/>
              </a:lnSpc>
            </a:pPr>
            <a:r>
              <a:rPr lang="en-US" sz="5374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RTM Highlights &amp; Critical Defects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000" y="2374350"/>
            <a:ext cx="16254000" cy="56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Requirements Traceability Matrix (RTM) provides a clear link from business requirements to test cases and identified defects.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17000" y="3261600"/>
            <a:ext cx="5418000" cy="1162350"/>
            <a:chOff x="0" y="0"/>
            <a:chExt cx="7224000" cy="15498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224014" cy="1549781"/>
            </a:xfrm>
            <a:custGeom>
              <a:avLst/>
              <a:gdLst/>
              <a:ahLst/>
              <a:cxnLst/>
              <a:rect r="r" b="b" t="t" l="l"/>
              <a:pathLst>
                <a:path h="1549781" w="7224014">
                  <a:moveTo>
                    <a:pt x="0" y="0"/>
                  </a:moveTo>
                  <a:lnTo>
                    <a:pt x="7224014" y="0"/>
                  </a:lnTo>
                  <a:lnTo>
                    <a:pt x="7224014" y="1549781"/>
                  </a:lnTo>
                  <a:lnTo>
                    <a:pt x="0" y="1549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8" t="0" r="-28" b="-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07700" y="4705125"/>
            <a:ext cx="3419100" cy="43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Requirements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7700" y="5220600"/>
            <a:ext cx="4837050" cy="56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foundational business needs.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435000" y="3261600"/>
            <a:ext cx="5418000" cy="1162350"/>
            <a:chOff x="0" y="0"/>
            <a:chExt cx="7224000" cy="15498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224014" cy="1549781"/>
            </a:xfrm>
            <a:custGeom>
              <a:avLst/>
              <a:gdLst/>
              <a:ahLst/>
              <a:cxnLst/>
              <a:rect r="r" b="b" t="t" l="l"/>
              <a:pathLst>
                <a:path h="1549781" w="7224014">
                  <a:moveTo>
                    <a:pt x="0" y="0"/>
                  </a:moveTo>
                  <a:lnTo>
                    <a:pt x="7224014" y="0"/>
                  </a:lnTo>
                  <a:lnTo>
                    <a:pt x="7224014" y="1549781"/>
                  </a:lnTo>
                  <a:lnTo>
                    <a:pt x="0" y="1549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" t="0" r="-28" b="-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725700" y="4705125"/>
            <a:ext cx="3419100" cy="43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Test Cases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25700" y="5220600"/>
            <a:ext cx="4837050" cy="102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Specific scenarios designed to validate requirements.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853000" y="3261600"/>
            <a:ext cx="5418000" cy="1162350"/>
            <a:chOff x="0" y="0"/>
            <a:chExt cx="7224000" cy="15498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7224014" cy="1549781"/>
            </a:xfrm>
            <a:custGeom>
              <a:avLst/>
              <a:gdLst/>
              <a:ahLst/>
              <a:cxnLst/>
              <a:rect r="r" b="b" t="t" l="l"/>
              <a:pathLst>
                <a:path h="1549781" w="7224014">
                  <a:moveTo>
                    <a:pt x="0" y="0"/>
                  </a:moveTo>
                  <a:lnTo>
                    <a:pt x="7224014" y="0"/>
                  </a:lnTo>
                  <a:lnTo>
                    <a:pt x="7224014" y="1549781"/>
                  </a:lnTo>
                  <a:lnTo>
                    <a:pt x="0" y="1549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8" t="0" r="-28" b="-1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143700" y="4705125"/>
            <a:ext cx="3419100" cy="43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Bugs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43700" y="5220600"/>
            <a:ext cx="4837050" cy="56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Identified discrepancies or failures.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7000" y="6768150"/>
            <a:ext cx="16254000" cy="56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b="tru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Critical Failures Identified: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7000" y="7559700"/>
            <a:ext cx="16254000" cy="56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9328" indent="-169664" lvl="1">
              <a:lnSpc>
                <a:spcPts val="3624"/>
              </a:lnSpc>
              <a:buFont typeface="Arial"/>
              <a:buChar char="•"/>
            </a:pPr>
            <a:r>
              <a:rPr lang="en-US" b="true" sz="224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Login (Req-01):</a:t>
            </a:r>
            <a:r>
              <a:rPr lang="en-US" sz="224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TC001–TC026 resulted in Bug-01/02. These critical defects impact user access and system security.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7000" y="8126250"/>
            <a:ext cx="16254000" cy="56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9328" indent="-169664" lvl="1">
              <a:lnSpc>
                <a:spcPts val="3624"/>
              </a:lnSpc>
              <a:buFont typeface="Arial"/>
              <a:buChar char="•"/>
            </a:pPr>
            <a:r>
              <a:rPr lang="en-US" b="true" sz="224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User Management (Req-02):</a:t>
            </a:r>
            <a:r>
              <a:rPr lang="en-US" sz="224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TC027–TC097 exposed Bug-03/04, affecting core HR administrative functions.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7000" y="8692800"/>
            <a:ext cx="16254000" cy="56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9328" indent="-169664" lvl="1">
              <a:lnSpc>
                <a:spcPts val="3624"/>
              </a:lnSpc>
              <a:buFont typeface="Arial"/>
              <a:buChar char="•"/>
            </a:pPr>
            <a:r>
              <a:rPr lang="en-US" b="true" sz="224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Work Shifts (Req-3.5):</a:t>
            </a:r>
            <a:r>
              <a:rPr lang="en-US" sz="224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TC135–TC144 passed with no issues, confirming this module's stability.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456600" y="9501300"/>
            <a:ext cx="2725650" cy="690750"/>
            <a:chOff x="0" y="0"/>
            <a:chExt cx="3634200" cy="921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34232" cy="921004"/>
            </a:xfrm>
            <a:custGeom>
              <a:avLst/>
              <a:gdLst/>
              <a:ahLst/>
              <a:cxnLst/>
              <a:rect r="r" b="b" t="t" l="l"/>
              <a:pathLst>
                <a:path h="921004" w="3634232">
                  <a:moveTo>
                    <a:pt x="0" y="0"/>
                  </a:moveTo>
                  <a:lnTo>
                    <a:pt x="3634232" y="0"/>
                  </a:lnTo>
                  <a:lnTo>
                    <a:pt x="3634232" y="921004"/>
                  </a:lnTo>
                  <a:lnTo>
                    <a:pt x="0" y="92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2" t="0" r="-11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8800" y="9687150"/>
            <a:ext cx="2153250" cy="514350"/>
            <a:chOff x="0" y="0"/>
            <a:chExt cx="2871000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3060" y="187807"/>
            <a:ext cx="4965750" cy="56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Test Execution Summary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8525" y="1063950"/>
            <a:ext cx="16976700" cy="36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193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Our rigorous testing process concluded with the following results, demonstrating the current stability and areas requiring attention.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55650" y="1516050"/>
            <a:ext cx="13935600" cy="7803900"/>
            <a:chOff x="0" y="0"/>
            <a:chExt cx="18580800" cy="104052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8580863" cy="10405237"/>
            </a:xfrm>
            <a:custGeom>
              <a:avLst/>
              <a:gdLst/>
              <a:ahLst/>
              <a:cxnLst/>
              <a:rect r="r" b="b" t="t" l="l"/>
              <a:pathLst>
                <a:path h="10405237" w="18580863">
                  <a:moveTo>
                    <a:pt x="0" y="0"/>
                  </a:moveTo>
                  <a:lnTo>
                    <a:pt x="18580863" y="0"/>
                  </a:lnTo>
                  <a:lnTo>
                    <a:pt x="18580863" y="10405237"/>
                  </a:lnTo>
                  <a:lnTo>
                    <a:pt x="0" y="10405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" r="0" b="-3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55650" y="9328425"/>
            <a:ext cx="16976700" cy="3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6"/>
              </a:lnSpc>
            </a:pPr>
            <a:r>
              <a:rPr lang="en-US" sz="173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All test cases were executed, with no pending, blocked, or in-progress items remaining. The focus now shifts to addressing the identified failures.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456600" y="9501300"/>
            <a:ext cx="2725650" cy="690750"/>
            <a:chOff x="0" y="0"/>
            <a:chExt cx="3634200" cy="921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34232" cy="921004"/>
            </a:xfrm>
            <a:custGeom>
              <a:avLst/>
              <a:gdLst/>
              <a:ahLst/>
              <a:cxnLst/>
              <a:rect r="r" b="b" t="t" l="l"/>
              <a:pathLst>
                <a:path h="921004" w="3634232">
                  <a:moveTo>
                    <a:pt x="0" y="0"/>
                  </a:moveTo>
                  <a:lnTo>
                    <a:pt x="3634232" y="0"/>
                  </a:lnTo>
                  <a:lnTo>
                    <a:pt x="3634232" y="921004"/>
                  </a:lnTo>
                  <a:lnTo>
                    <a:pt x="0" y="92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" t="0" r="-11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6048800" y="9687150"/>
            <a:ext cx="2153250" cy="514350"/>
            <a:chOff x="0" y="0"/>
            <a:chExt cx="2871000" cy="685800"/>
          </a:xfrm>
        </p:grpSpPr>
        <p:sp>
          <p:nvSpPr>
            <p:cNvPr name="Freeform 5" id="5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06031" y="261035"/>
            <a:ext cx="5306400" cy="111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7"/>
              </a:lnSpc>
            </a:pPr>
            <a:r>
              <a:rPr lang="en-US" sz="3612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Conclusion &amp; 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6031" y="1460781"/>
            <a:ext cx="2171250" cy="78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4"/>
              </a:lnSpc>
            </a:pPr>
            <a:r>
              <a:rPr lang="en-US" sz="248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Key Achievements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6031" y="2388170"/>
            <a:ext cx="8418150" cy="78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8" indent="-149869" lvl="1">
              <a:lnSpc>
                <a:spcPts val="3244"/>
              </a:lnSpc>
              <a:buFont typeface="Arial"/>
              <a:buChar char="•"/>
            </a:pPr>
            <a:r>
              <a:rPr lang="en-US" b="true" sz="1987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Comprehensive Testing: The test plan was executed fully per the Software Requirements Specification (SRS).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031" y="3291928"/>
            <a:ext cx="8418150" cy="78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8" indent="-149869" lvl="1">
              <a:lnSpc>
                <a:spcPts val="3244"/>
              </a:lnSpc>
              <a:buFont typeface="Arial"/>
              <a:buChar char="•"/>
            </a:pPr>
            <a:r>
              <a:rPr lang="en-US" b="true" sz="1987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Extensive Coverage: All 204 test cases were run, ensuring thorough validation of OrangeHRM 5.7.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6031" y="4318060"/>
            <a:ext cx="8418150" cy="78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8" indent="-149869" lvl="1">
              <a:lnSpc>
                <a:spcPts val="3244"/>
              </a:lnSpc>
              <a:buFont typeface="Arial"/>
              <a:buChar char="•"/>
            </a:pPr>
            <a:r>
              <a:rPr lang="en-US" b="true" sz="1987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Automation Benefits: Automated tests significantly improved coverage, repeatability, and efficiency of the QA process.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956350" y="0"/>
            <a:ext cx="9331650" cy="10287000"/>
            <a:chOff x="0" y="0"/>
            <a:chExt cx="12442200" cy="1371600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244219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442190">
                  <a:moveTo>
                    <a:pt x="0" y="0"/>
                  </a:moveTo>
                  <a:lnTo>
                    <a:pt x="12442190" y="0"/>
                  </a:lnTo>
                  <a:lnTo>
                    <a:pt x="1244219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18" t="0" r="-511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18381" y="5401342"/>
            <a:ext cx="2171250" cy="39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4"/>
              </a:lnSpc>
            </a:pPr>
            <a:r>
              <a:rPr lang="en-US" sz="248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Next Steps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031" y="5971581"/>
            <a:ext cx="8418150" cy="119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8" indent="-149869" lvl="1">
              <a:lnSpc>
                <a:spcPts val="3244"/>
              </a:lnSpc>
              <a:buFont typeface="Arial"/>
              <a:buChar char="•"/>
            </a:pPr>
            <a:r>
              <a:rPr lang="en-US" b="true" sz="1987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Prioritize Bug Fixes: Immediate action is required on the 14 failed test cases, particularly the high-priority bugs in Login, User Management, and General Info, before production deployment.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6031" y="7359269"/>
            <a:ext cx="8418150" cy="78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8" indent="-149869" lvl="1">
              <a:lnSpc>
                <a:spcPts val="3244"/>
              </a:lnSpc>
              <a:buFont typeface="Arial"/>
              <a:buChar char="•"/>
            </a:pPr>
            <a:r>
              <a:rPr lang="en-US" b="true" sz="1987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Regression Testing: Conduct targeted regression testing post-bug fixes to ensure no new issues are introduced.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6031" y="8712572"/>
            <a:ext cx="8418150" cy="78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8" indent="-149869" lvl="1">
              <a:lnSpc>
                <a:spcPts val="3244"/>
              </a:lnSpc>
              <a:buFont typeface="Arial"/>
              <a:buChar char="•"/>
            </a:pPr>
            <a:r>
              <a:rPr lang="en-US" b="true" sz="1987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Continuous Improvement: Integrate automation into the CI/CD pipeline for ongoing quality assurance.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700" y="9877650"/>
            <a:ext cx="17211600" cy="31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1687" b="tru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QA Lead Approval: Ahmed Abdallatif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43669" y="0"/>
            <a:ext cx="15411236" cy="10287000"/>
          </a:xfrm>
          <a:custGeom>
            <a:avLst/>
            <a:gdLst/>
            <a:ahLst/>
            <a:cxnLst/>
            <a:rect r="r" b="b" t="t" l="l"/>
            <a:pathLst>
              <a:path h="10287000" w="15411236">
                <a:moveTo>
                  <a:pt x="0" y="0"/>
                </a:moveTo>
                <a:lnTo>
                  <a:pt x="15411236" y="0"/>
                </a:lnTo>
                <a:lnTo>
                  <a:pt x="154112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96168" y="0"/>
            <a:ext cx="4880924" cy="10287000"/>
            <a:chOff x="0" y="0"/>
            <a:chExt cx="128551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55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85511">
                  <a:moveTo>
                    <a:pt x="0" y="0"/>
                  </a:moveTo>
                  <a:lnTo>
                    <a:pt x="1285511" y="0"/>
                  </a:lnTo>
                  <a:lnTo>
                    <a:pt x="128551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285511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7881015" y="-1112315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9810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810750" y="1952625"/>
            <a:ext cx="5905500" cy="79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0750" y="3754405"/>
            <a:ext cx="7099978" cy="561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We focus on Automation Testing using Selenium with TestNG workframe which is a trusted tools among QA Engineers to ensure implementation quality, and to meet the Software Requirment Specification.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680966" y="615138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1750" y="1905000"/>
            <a:ext cx="13144500" cy="5573268"/>
          </a:xfrm>
          <a:custGeom>
            <a:avLst/>
            <a:gdLst/>
            <a:ahLst/>
            <a:cxnLst/>
            <a:rect r="r" b="b" t="t" l="l"/>
            <a:pathLst>
              <a:path h="5573268" w="13144500">
                <a:moveTo>
                  <a:pt x="0" y="0"/>
                </a:moveTo>
                <a:lnTo>
                  <a:pt x="13144500" y="0"/>
                </a:lnTo>
                <a:lnTo>
                  <a:pt x="13144500" y="5573268"/>
                </a:lnTo>
                <a:lnTo>
                  <a:pt x="0" y="5573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88987" y="4301173"/>
            <a:ext cx="4710026" cy="180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2699" spc="-2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 &amp; 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615138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1750" y="1905000"/>
            <a:ext cx="13144500" cy="5573268"/>
          </a:xfrm>
          <a:custGeom>
            <a:avLst/>
            <a:gdLst/>
            <a:ahLst/>
            <a:cxnLst/>
            <a:rect r="r" b="b" t="t" l="l"/>
            <a:pathLst>
              <a:path h="5573268" w="13144500">
                <a:moveTo>
                  <a:pt x="0" y="0"/>
                </a:moveTo>
                <a:lnTo>
                  <a:pt x="13144500" y="0"/>
                </a:lnTo>
                <a:lnTo>
                  <a:pt x="13144500" y="5573268"/>
                </a:lnTo>
                <a:lnTo>
                  <a:pt x="0" y="5573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7440" y="4301173"/>
            <a:ext cx="11633120" cy="180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2699" spc="-2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615138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92132" y="6879780"/>
            <a:ext cx="14667168" cy="598488"/>
            <a:chOff x="0" y="0"/>
            <a:chExt cx="19556224" cy="79798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6016443" y="-6985"/>
              <a:ext cx="1821006" cy="468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Nagham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173300" y="-6985"/>
              <a:ext cx="2492992" cy="468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Mohammad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6330157" y="-6985"/>
              <a:ext cx="3226067" cy="468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Ahmad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89957" y="436245"/>
              <a:ext cx="3195695" cy="361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016443" y="436245"/>
              <a:ext cx="3226067" cy="361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173300" y="436245"/>
              <a:ext cx="3226067" cy="361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330157" y="436245"/>
              <a:ext cx="3226067" cy="361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89957" y="-6985"/>
              <a:ext cx="1597848" cy="468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Wajiha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889957" cy="61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01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126486" y="-76200"/>
              <a:ext cx="889957" cy="61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02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283343" y="-76200"/>
              <a:ext cx="889957" cy="61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03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440200" y="-76200"/>
              <a:ext cx="889957" cy="61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52170" y="-561328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5"/>
                </a:lnTo>
                <a:lnTo>
                  <a:pt x="0" y="8825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592132" y="4402972"/>
            <a:ext cx="1669558" cy="1669558"/>
          </a:xfrm>
          <a:custGeom>
            <a:avLst/>
            <a:gdLst/>
            <a:ahLst/>
            <a:cxnLst/>
            <a:rect r="r" b="b" t="t" l="l"/>
            <a:pathLst>
              <a:path h="1669558" w="1669558">
                <a:moveTo>
                  <a:pt x="0" y="0"/>
                </a:moveTo>
                <a:lnTo>
                  <a:pt x="1669558" y="0"/>
                </a:lnTo>
                <a:lnTo>
                  <a:pt x="1669558" y="1669558"/>
                </a:lnTo>
                <a:lnTo>
                  <a:pt x="0" y="1669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32500" y="4402972"/>
            <a:ext cx="1669558" cy="1669558"/>
          </a:xfrm>
          <a:custGeom>
            <a:avLst/>
            <a:gdLst/>
            <a:ahLst/>
            <a:cxnLst/>
            <a:rect r="r" b="b" t="t" l="l"/>
            <a:pathLst>
              <a:path h="1669558" w="1669558">
                <a:moveTo>
                  <a:pt x="0" y="0"/>
                </a:moveTo>
                <a:lnTo>
                  <a:pt x="1669558" y="0"/>
                </a:lnTo>
                <a:lnTo>
                  <a:pt x="1669558" y="1669558"/>
                </a:lnTo>
                <a:lnTo>
                  <a:pt x="0" y="1669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3250" y="4482276"/>
            <a:ext cx="1669558" cy="1590254"/>
          </a:xfrm>
          <a:custGeom>
            <a:avLst/>
            <a:gdLst/>
            <a:ahLst/>
            <a:cxnLst/>
            <a:rect r="r" b="b" t="t" l="l"/>
            <a:pathLst>
              <a:path h="1590254" w="1669558">
                <a:moveTo>
                  <a:pt x="0" y="0"/>
                </a:moveTo>
                <a:lnTo>
                  <a:pt x="1669558" y="0"/>
                </a:lnTo>
                <a:lnTo>
                  <a:pt x="1669558" y="1590254"/>
                </a:lnTo>
                <a:lnTo>
                  <a:pt x="0" y="1590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54000" y="4482276"/>
            <a:ext cx="1669558" cy="1590254"/>
          </a:xfrm>
          <a:custGeom>
            <a:avLst/>
            <a:gdLst/>
            <a:ahLst/>
            <a:cxnLst/>
            <a:rect r="r" b="b" t="t" l="l"/>
            <a:pathLst>
              <a:path h="1590254" w="1669558">
                <a:moveTo>
                  <a:pt x="0" y="0"/>
                </a:moveTo>
                <a:lnTo>
                  <a:pt x="1669558" y="0"/>
                </a:lnTo>
                <a:lnTo>
                  <a:pt x="1669558" y="1590254"/>
                </a:lnTo>
                <a:lnTo>
                  <a:pt x="0" y="1590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71750" y="1952625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29747" y="6675663"/>
            <a:ext cx="1222071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Nagham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90497" y="6675663"/>
            <a:ext cx="167303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Mohammad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1247" y="6675663"/>
            <a:ext cx="2165003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Ahmad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89379" y="7012848"/>
            <a:ext cx="2144621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9747" y="7012848"/>
            <a:ext cx="216500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90497" y="7012848"/>
            <a:ext cx="216500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1247" y="7012848"/>
            <a:ext cx="216500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89379" y="6675663"/>
            <a:ext cx="107231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Wajiha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92132" y="6621370"/>
            <a:ext cx="597247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32500" y="6621370"/>
            <a:ext cx="597247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93250" y="6621370"/>
            <a:ext cx="597247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54000" y="6621370"/>
            <a:ext cx="597247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615138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8800" y="9687150"/>
            <a:ext cx="2153250" cy="514350"/>
            <a:chOff x="0" y="0"/>
            <a:chExt cx="2871000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50644" y="560025"/>
            <a:ext cx="7335900" cy="90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3"/>
              </a:lnSpc>
            </a:pPr>
            <a:r>
              <a:rPr lang="en-US" sz="5500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Presentation Overview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7150" y="3310200"/>
            <a:ext cx="5198400" cy="2662200"/>
            <a:chOff x="0" y="0"/>
            <a:chExt cx="6931200" cy="354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31152" cy="3549523"/>
            </a:xfrm>
            <a:custGeom>
              <a:avLst/>
              <a:gdLst/>
              <a:ahLst/>
              <a:cxnLst/>
              <a:rect r="r" b="b" t="t" l="l"/>
              <a:pathLst>
                <a:path h="3549523" w="6931152">
                  <a:moveTo>
                    <a:pt x="243840" y="0"/>
                  </a:moveTo>
                  <a:cubicBezTo>
                    <a:pt x="109220" y="0"/>
                    <a:pt x="0" y="109220"/>
                    <a:pt x="0" y="243840"/>
                  </a:cubicBezTo>
                  <a:lnTo>
                    <a:pt x="0" y="3305683"/>
                  </a:lnTo>
                  <a:cubicBezTo>
                    <a:pt x="0" y="3440430"/>
                    <a:pt x="109220" y="3549523"/>
                    <a:pt x="243840" y="3549523"/>
                  </a:cubicBezTo>
                  <a:lnTo>
                    <a:pt x="6687312" y="3549523"/>
                  </a:lnTo>
                  <a:cubicBezTo>
                    <a:pt x="6822059" y="3549523"/>
                    <a:pt x="6931152" y="3440303"/>
                    <a:pt x="6931152" y="3305683"/>
                  </a:cubicBezTo>
                  <a:lnTo>
                    <a:pt x="6931152" y="243840"/>
                  </a:lnTo>
                  <a:cubicBezTo>
                    <a:pt x="6931152" y="109093"/>
                    <a:pt x="6821932" y="0"/>
                    <a:pt x="6687312" y="0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47150" y="3271950"/>
            <a:ext cx="5198400" cy="152550"/>
            <a:chOff x="0" y="0"/>
            <a:chExt cx="6931200" cy="203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395605"/>
              <a:ext cx="6931152" cy="994664"/>
            </a:xfrm>
            <a:custGeom>
              <a:avLst/>
              <a:gdLst/>
              <a:ahLst/>
              <a:cxnLst/>
              <a:rect r="r" b="b" t="t" l="l"/>
              <a:pathLst>
                <a:path h="994664" w="6931152">
                  <a:moveTo>
                    <a:pt x="600710" y="395605"/>
                  </a:moveTo>
                  <a:cubicBezTo>
                    <a:pt x="268986" y="395605"/>
                    <a:pt x="0" y="663829"/>
                    <a:pt x="0" y="994664"/>
                  </a:cubicBezTo>
                  <a:lnTo>
                    <a:pt x="0" y="0"/>
                  </a:lnTo>
                  <a:cubicBezTo>
                    <a:pt x="0" y="330835"/>
                    <a:pt x="268986" y="599059"/>
                    <a:pt x="600710" y="599059"/>
                  </a:cubicBezTo>
                  <a:lnTo>
                    <a:pt x="6330442" y="599059"/>
                  </a:lnTo>
                  <a:cubicBezTo>
                    <a:pt x="6662293" y="599059"/>
                    <a:pt x="6931152" y="330835"/>
                    <a:pt x="6931152" y="0"/>
                  </a:cubicBezTo>
                  <a:lnTo>
                    <a:pt x="6931152" y="994664"/>
                  </a:lnTo>
                  <a:cubicBezTo>
                    <a:pt x="6931152" y="663829"/>
                    <a:pt x="6662293" y="395605"/>
                    <a:pt x="6330442" y="395605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197700" y="2861550"/>
            <a:ext cx="897750" cy="897750"/>
            <a:chOff x="0" y="0"/>
            <a:chExt cx="1197000" cy="119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27279" y="-327279"/>
              <a:ext cx="1851533" cy="1851533"/>
            </a:xfrm>
            <a:custGeom>
              <a:avLst/>
              <a:gdLst/>
              <a:ahLst/>
              <a:cxnLst/>
              <a:rect r="r" b="b" t="t" l="l"/>
              <a:pathLst>
                <a:path h="1851533" w="1851533">
                  <a:moveTo>
                    <a:pt x="1851533" y="327279"/>
                  </a:moveTo>
                  <a:cubicBezTo>
                    <a:pt x="1009777" y="327279"/>
                    <a:pt x="327279" y="1009777"/>
                    <a:pt x="327279" y="1851533"/>
                  </a:cubicBezTo>
                  <a:lnTo>
                    <a:pt x="327279" y="0"/>
                  </a:lnTo>
                  <a:cubicBezTo>
                    <a:pt x="327279" y="841883"/>
                    <a:pt x="1009777" y="1524254"/>
                    <a:pt x="1851533" y="1524254"/>
                  </a:cubicBezTo>
                  <a:lnTo>
                    <a:pt x="0" y="1524254"/>
                  </a:lnTo>
                  <a:cubicBezTo>
                    <a:pt x="841883" y="1524254"/>
                    <a:pt x="1524254" y="841756"/>
                    <a:pt x="1524254" y="0"/>
                  </a:cubicBezTo>
                  <a:lnTo>
                    <a:pt x="1524254" y="1851533"/>
                  </a:lnTo>
                  <a:cubicBezTo>
                    <a:pt x="1524254" y="1009777"/>
                    <a:pt x="841883" y="327279"/>
                    <a:pt x="0" y="327279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466800" y="2981325"/>
            <a:ext cx="359100" cy="55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4200" y="4039050"/>
            <a:ext cx="3520350" cy="45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Purpose &amp; Objectives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4200" y="4582500"/>
            <a:ext cx="4523850" cy="105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Set the stage for our comprehensive QA findings.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544800" y="3310200"/>
            <a:ext cx="5198400" cy="2662200"/>
            <a:chOff x="0" y="0"/>
            <a:chExt cx="6931200" cy="354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31152" cy="3549523"/>
            </a:xfrm>
            <a:custGeom>
              <a:avLst/>
              <a:gdLst/>
              <a:ahLst/>
              <a:cxnLst/>
              <a:rect r="r" b="b" t="t" l="l"/>
              <a:pathLst>
                <a:path h="3549523" w="6931152">
                  <a:moveTo>
                    <a:pt x="243840" y="0"/>
                  </a:moveTo>
                  <a:cubicBezTo>
                    <a:pt x="109220" y="0"/>
                    <a:pt x="0" y="109220"/>
                    <a:pt x="0" y="243840"/>
                  </a:cubicBezTo>
                  <a:lnTo>
                    <a:pt x="0" y="3305683"/>
                  </a:lnTo>
                  <a:cubicBezTo>
                    <a:pt x="0" y="3440430"/>
                    <a:pt x="109220" y="3549523"/>
                    <a:pt x="243840" y="3549523"/>
                  </a:cubicBezTo>
                  <a:lnTo>
                    <a:pt x="6687312" y="3549523"/>
                  </a:lnTo>
                  <a:cubicBezTo>
                    <a:pt x="6822059" y="3549523"/>
                    <a:pt x="6931152" y="3440303"/>
                    <a:pt x="6931152" y="3305683"/>
                  </a:cubicBezTo>
                  <a:lnTo>
                    <a:pt x="6931152" y="243840"/>
                  </a:lnTo>
                  <a:cubicBezTo>
                    <a:pt x="6931152" y="109093"/>
                    <a:pt x="6821932" y="0"/>
                    <a:pt x="6687312" y="0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544800" y="3271950"/>
            <a:ext cx="5198400" cy="152550"/>
            <a:chOff x="0" y="0"/>
            <a:chExt cx="6931200" cy="203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-395605"/>
              <a:ext cx="6931152" cy="994664"/>
            </a:xfrm>
            <a:custGeom>
              <a:avLst/>
              <a:gdLst/>
              <a:ahLst/>
              <a:cxnLst/>
              <a:rect r="r" b="b" t="t" l="l"/>
              <a:pathLst>
                <a:path h="994664" w="6931152">
                  <a:moveTo>
                    <a:pt x="600710" y="395605"/>
                  </a:moveTo>
                  <a:cubicBezTo>
                    <a:pt x="268986" y="395605"/>
                    <a:pt x="0" y="663829"/>
                    <a:pt x="0" y="994664"/>
                  </a:cubicBezTo>
                  <a:lnTo>
                    <a:pt x="0" y="0"/>
                  </a:lnTo>
                  <a:cubicBezTo>
                    <a:pt x="0" y="330835"/>
                    <a:pt x="268986" y="599059"/>
                    <a:pt x="600710" y="599059"/>
                  </a:cubicBezTo>
                  <a:lnTo>
                    <a:pt x="6330442" y="599059"/>
                  </a:lnTo>
                  <a:cubicBezTo>
                    <a:pt x="6662293" y="599059"/>
                    <a:pt x="6931152" y="330835"/>
                    <a:pt x="6931152" y="0"/>
                  </a:cubicBezTo>
                  <a:lnTo>
                    <a:pt x="6931152" y="994664"/>
                  </a:lnTo>
                  <a:cubicBezTo>
                    <a:pt x="6931152" y="663829"/>
                    <a:pt x="6662293" y="395605"/>
                    <a:pt x="6330442" y="395605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694900" y="2861550"/>
            <a:ext cx="897750" cy="897750"/>
            <a:chOff x="0" y="0"/>
            <a:chExt cx="1197000" cy="1197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327279" y="-327279"/>
              <a:ext cx="1851533" cy="1851533"/>
            </a:xfrm>
            <a:custGeom>
              <a:avLst/>
              <a:gdLst/>
              <a:ahLst/>
              <a:cxnLst/>
              <a:rect r="r" b="b" t="t" l="l"/>
              <a:pathLst>
                <a:path h="1851533" w="1851533">
                  <a:moveTo>
                    <a:pt x="1851533" y="327279"/>
                  </a:moveTo>
                  <a:cubicBezTo>
                    <a:pt x="1009777" y="327279"/>
                    <a:pt x="327279" y="1009777"/>
                    <a:pt x="327279" y="1851533"/>
                  </a:cubicBezTo>
                  <a:lnTo>
                    <a:pt x="327279" y="0"/>
                  </a:lnTo>
                  <a:cubicBezTo>
                    <a:pt x="327279" y="841883"/>
                    <a:pt x="1009777" y="1524254"/>
                    <a:pt x="1851533" y="1524254"/>
                  </a:cubicBezTo>
                  <a:lnTo>
                    <a:pt x="0" y="1524254"/>
                  </a:lnTo>
                  <a:cubicBezTo>
                    <a:pt x="841883" y="1524254"/>
                    <a:pt x="1524254" y="841756"/>
                    <a:pt x="1524254" y="0"/>
                  </a:cubicBezTo>
                  <a:lnTo>
                    <a:pt x="1524254" y="1851533"/>
                  </a:lnTo>
                  <a:cubicBezTo>
                    <a:pt x="1524254" y="1009777"/>
                    <a:pt x="841883" y="327279"/>
                    <a:pt x="0" y="327279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964450" y="2981325"/>
            <a:ext cx="359100" cy="55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81850" y="4039050"/>
            <a:ext cx="3520350" cy="45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Application Details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81850" y="4582500"/>
            <a:ext cx="4523850" cy="105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Key system information and scope of testing.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042450" y="3310200"/>
            <a:ext cx="5198400" cy="2662200"/>
            <a:chOff x="0" y="0"/>
            <a:chExt cx="6931200" cy="354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31152" cy="3549523"/>
            </a:xfrm>
            <a:custGeom>
              <a:avLst/>
              <a:gdLst/>
              <a:ahLst/>
              <a:cxnLst/>
              <a:rect r="r" b="b" t="t" l="l"/>
              <a:pathLst>
                <a:path h="3549523" w="6931152">
                  <a:moveTo>
                    <a:pt x="243840" y="0"/>
                  </a:moveTo>
                  <a:cubicBezTo>
                    <a:pt x="109220" y="0"/>
                    <a:pt x="0" y="109220"/>
                    <a:pt x="0" y="243840"/>
                  </a:cubicBezTo>
                  <a:lnTo>
                    <a:pt x="0" y="3305683"/>
                  </a:lnTo>
                  <a:cubicBezTo>
                    <a:pt x="0" y="3440430"/>
                    <a:pt x="109220" y="3549523"/>
                    <a:pt x="243840" y="3549523"/>
                  </a:cubicBezTo>
                  <a:lnTo>
                    <a:pt x="6687312" y="3549523"/>
                  </a:lnTo>
                  <a:cubicBezTo>
                    <a:pt x="6822059" y="3549523"/>
                    <a:pt x="6931152" y="3440303"/>
                    <a:pt x="6931152" y="3305683"/>
                  </a:cubicBezTo>
                  <a:lnTo>
                    <a:pt x="6931152" y="243840"/>
                  </a:lnTo>
                  <a:cubicBezTo>
                    <a:pt x="6931152" y="109093"/>
                    <a:pt x="6821932" y="0"/>
                    <a:pt x="6687312" y="0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042450" y="3271950"/>
            <a:ext cx="5198400" cy="152550"/>
            <a:chOff x="0" y="0"/>
            <a:chExt cx="6931200" cy="203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-395605"/>
              <a:ext cx="6931152" cy="994664"/>
            </a:xfrm>
            <a:custGeom>
              <a:avLst/>
              <a:gdLst/>
              <a:ahLst/>
              <a:cxnLst/>
              <a:rect r="r" b="b" t="t" l="l"/>
              <a:pathLst>
                <a:path h="994664" w="6931152">
                  <a:moveTo>
                    <a:pt x="600710" y="395605"/>
                  </a:moveTo>
                  <a:cubicBezTo>
                    <a:pt x="268986" y="395605"/>
                    <a:pt x="0" y="663829"/>
                    <a:pt x="0" y="994664"/>
                  </a:cubicBezTo>
                  <a:lnTo>
                    <a:pt x="0" y="0"/>
                  </a:lnTo>
                  <a:cubicBezTo>
                    <a:pt x="0" y="330835"/>
                    <a:pt x="268986" y="599059"/>
                    <a:pt x="600710" y="599059"/>
                  </a:cubicBezTo>
                  <a:lnTo>
                    <a:pt x="6330442" y="599059"/>
                  </a:lnTo>
                  <a:cubicBezTo>
                    <a:pt x="6662293" y="599059"/>
                    <a:pt x="6931152" y="330835"/>
                    <a:pt x="6931152" y="0"/>
                  </a:cubicBezTo>
                  <a:lnTo>
                    <a:pt x="6931152" y="994664"/>
                  </a:lnTo>
                  <a:cubicBezTo>
                    <a:pt x="6931152" y="663829"/>
                    <a:pt x="6662293" y="395605"/>
                    <a:pt x="6330442" y="395605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4192550" y="2861550"/>
            <a:ext cx="897750" cy="897750"/>
            <a:chOff x="0" y="0"/>
            <a:chExt cx="1197000" cy="1197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327279" y="-327279"/>
              <a:ext cx="1851533" cy="1851533"/>
            </a:xfrm>
            <a:custGeom>
              <a:avLst/>
              <a:gdLst/>
              <a:ahLst/>
              <a:cxnLst/>
              <a:rect r="r" b="b" t="t" l="l"/>
              <a:pathLst>
                <a:path h="1851533" w="1851533">
                  <a:moveTo>
                    <a:pt x="1851533" y="327279"/>
                  </a:moveTo>
                  <a:cubicBezTo>
                    <a:pt x="1009777" y="327279"/>
                    <a:pt x="327279" y="1009777"/>
                    <a:pt x="327279" y="1851533"/>
                  </a:cubicBezTo>
                  <a:lnTo>
                    <a:pt x="327279" y="0"/>
                  </a:lnTo>
                  <a:cubicBezTo>
                    <a:pt x="327279" y="841883"/>
                    <a:pt x="1009777" y="1524254"/>
                    <a:pt x="1851533" y="1524254"/>
                  </a:cubicBezTo>
                  <a:lnTo>
                    <a:pt x="0" y="1524254"/>
                  </a:lnTo>
                  <a:cubicBezTo>
                    <a:pt x="841883" y="1524254"/>
                    <a:pt x="1524254" y="841756"/>
                    <a:pt x="1524254" y="0"/>
                  </a:cubicBezTo>
                  <a:lnTo>
                    <a:pt x="1524254" y="1851533"/>
                  </a:lnTo>
                  <a:cubicBezTo>
                    <a:pt x="1524254" y="1009777"/>
                    <a:pt x="841883" y="327279"/>
                    <a:pt x="0" y="327279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4462100" y="2981325"/>
            <a:ext cx="359100" cy="55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79500" y="3819000"/>
            <a:ext cx="4431600" cy="45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Workflows &amp; Requirements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79500" y="4700850"/>
            <a:ext cx="4523850" cy="105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Core business processes and critical needs.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047150" y="6720300"/>
            <a:ext cx="7947450" cy="2183400"/>
            <a:chOff x="0" y="0"/>
            <a:chExt cx="10596600" cy="29112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596626" cy="2911221"/>
            </a:xfrm>
            <a:custGeom>
              <a:avLst/>
              <a:gdLst/>
              <a:ahLst/>
              <a:cxnLst/>
              <a:rect r="r" b="b" t="t" l="l"/>
              <a:pathLst>
                <a:path h="2911221" w="10596626">
                  <a:moveTo>
                    <a:pt x="243840" y="0"/>
                  </a:moveTo>
                  <a:cubicBezTo>
                    <a:pt x="109220" y="0"/>
                    <a:pt x="0" y="109220"/>
                    <a:pt x="0" y="243840"/>
                  </a:cubicBezTo>
                  <a:lnTo>
                    <a:pt x="0" y="2667381"/>
                  </a:lnTo>
                  <a:cubicBezTo>
                    <a:pt x="0" y="2802001"/>
                    <a:pt x="109220" y="2911221"/>
                    <a:pt x="243840" y="2911221"/>
                  </a:cubicBezTo>
                  <a:lnTo>
                    <a:pt x="10352786" y="2911221"/>
                  </a:lnTo>
                  <a:cubicBezTo>
                    <a:pt x="10487406" y="2911221"/>
                    <a:pt x="10596626" y="2802001"/>
                    <a:pt x="10596626" y="2667381"/>
                  </a:cubicBezTo>
                  <a:lnTo>
                    <a:pt x="10596626" y="243840"/>
                  </a:lnTo>
                  <a:cubicBezTo>
                    <a:pt x="10596626" y="109220"/>
                    <a:pt x="10487406" y="0"/>
                    <a:pt x="10352786" y="0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047150" y="6682050"/>
            <a:ext cx="7947450" cy="152550"/>
            <a:chOff x="0" y="0"/>
            <a:chExt cx="10596600" cy="203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-395605"/>
              <a:ext cx="10596626" cy="994664"/>
            </a:xfrm>
            <a:custGeom>
              <a:avLst/>
              <a:gdLst/>
              <a:ahLst/>
              <a:cxnLst/>
              <a:rect r="r" b="b" t="t" l="l"/>
              <a:pathLst>
                <a:path h="994664" w="10596626">
                  <a:moveTo>
                    <a:pt x="600837" y="395605"/>
                  </a:moveTo>
                  <a:cubicBezTo>
                    <a:pt x="268986" y="395605"/>
                    <a:pt x="0" y="663829"/>
                    <a:pt x="0" y="994664"/>
                  </a:cubicBezTo>
                  <a:lnTo>
                    <a:pt x="0" y="0"/>
                  </a:lnTo>
                  <a:cubicBezTo>
                    <a:pt x="0" y="330835"/>
                    <a:pt x="268986" y="599059"/>
                    <a:pt x="600837" y="599059"/>
                  </a:cubicBezTo>
                  <a:lnTo>
                    <a:pt x="9995789" y="599059"/>
                  </a:lnTo>
                  <a:cubicBezTo>
                    <a:pt x="10327640" y="599059"/>
                    <a:pt x="10596626" y="330835"/>
                    <a:pt x="10596626" y="0"/>
                  </a:cubicBezTo>
                  <a:lnTo>
                    <a:pt x="10596626" y="994664"/>
                  </a:lnTo>
                  <a:cubicBezTo>
                    <a:pt x="10596626" y="663829"/>
                    <a:pt x="10327640" y="395605"/>
                    <a:pt x="9995789" y="395605"/>
                  </a:cubicBezTo>
                  <a:close/>
                </a:path>
              </a:pathLst>
            </a:custGeom>
            <a:solidFill>
              <a:srgbClr val="48A8E2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4572000" y="6271650"/>
            <a:ext cx="897750" cy="897750"/>
            <a:chOff x="0" y="0"/>
            <a:chExt cx="1197000" cy="11970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-327279" y="-327279"/>
              <a:ext cx="1851533" cy="1851533"/>
            </a:xfrm>
            <a:custGeom>
              <a:avLst/>
              <a:gdLst/>
              <a:ahLst/>
              <a:cxnLst/>
              <a:rect r="r" b="b" t="t" l="l"/>
              <a:pathLst>
                <a:path h="1851533" w="1851533">
                  <a:moveTo>
                    <a:pt x="1851533" y="327279"/>
                  </a:moveTo>
                  <a:cubicBezTo>
                    <a:pt x="1009777" y="327279"/>
                    <a:pt x="327279" y="1009777"/>
                    <a:pt x="327279" y="1851533"/>
                  </a:cubicBezTo>
                  <a:lnTo>
                    <a:pt x="327279" y="0"/>
                  </a:lnTo>
                  <a:cubicBezTo>
                    <a:pt x="327279" y="841883"/>
                    <a:pt x="1009777" y="1524254"/>
                    <a:pt x="1851533" y="1524254"/>
                  </a:cubicBezTo>
                  <a:lnTo>
                    <a:pt x="0" y="1524254"/>
                  </a:lnTo>
                  <a:cubicBezTo>
                    <a:pt x="841883" y="1524254"/>
                    <a:pt x="1524254" y="841756"/>
                    <a:pt x="1524254" y="0"/>
                  </a:cubicBezTo>
                  <a:lnTo>
                    <a:pt x="1524254" y="1851533"/>
                  </a:lnTo>
                  <a:cubicBezTo>
                    <a:pt x="1524254" y="1009777"/>
                    <a:pt x="841883" y="327279"/>
                    <a:pt x="0" y="327279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4841100" y="6391425"/>
            <a:ext cx="359100" cy="55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84200" y="7150350"/>
            <a:ext cx="4978350" cy="45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Test Specifications &amp; Execution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84200" y="7992600"/>
            <a:ext cx="7272900" cy="57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Methodology, coverage, and summary of results.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293400" y="6720300"/>
            <a:ext cx="7947450" cy="2183400"/>
            <a:chOff x="0" y="0"/>
            <a:chExt cx="10596600" cy="29112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596626" cy="2911221"/>
            </a:xfrm>
            <a:custGeom>
              <a:avLst/>
              <a:gdLst/>
              <a:ahLst/>
              <a:cxnLst/>
              <a:rect r="r" b="b" t="t" l="l"/>
              <a:pathLst>
                <a:path h="2911221" w="10596626">
                  <a:moveTo>
                    <a:pt x="243840" y="0"/>
                  </a:moveTo>
                  <a:cubicBezTo>
                    <a:pt x="109220" y="0"/>
                    <a:pt x="0" y="109220"/>
                    <a:pt x="0" y="243840"/>
                  </a:cubicBezTo>
                  <a:lnTo>
                    <a:pt x="0" y="2667381"/>
                  </a:lnTo>
                  <a:cubicBezTo>
                    <a:pt x="0" y="2802001"/>
                    <a:pt x="109220" y="2911221"/>
                    <a:pt x="243840" y="2911221"/>
                  </a:cubicBezTo>
                  <a:lnTo>
                    <a:pt x="10352786" y="2911221"/>
                  </a:lnTo>
                  <a:cubicBezTo>
                    <a:pt x="10487406" y="2911221"/>
                    <a:pt x="10596626" y="2802001"/>
                    <a:pt x="10596626" y="2667381"/>
                  </a:cubicBezTo>
                  <a:lnTo>
                    <a:pt x="10596626" y="243840"/>
                  </a:lnTo>
                  <a:cubicBezTo>
                    <a:pt x="10596626" y="109220"/>
                    <a:pt x="10487406" y="0"/>
                    <a:pt x="10352786" y="0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9293400" y="6682050"/>
            <a:ext cx="7947450" cy="152550"/>
            <a:chOff x="0" y="0"/>
            <a:chExt cx="10596600" cy="2034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-395605"/>
              <a:ext cx="10596626" cy="994664"/>
            </a:xfrm>
            <a:custGeom>
              <a:avLst/>
              <a:gdLst/>
              <a:ahLst/>
              <a:cxnLst/>
              <a:rect r="r" b="b" t="t" l="l"/>
              <a:pathLst>
                <a:path h="994664" w="10596626">
                  <a:moveTo>
                    <a:pt x="600837" y="395605"/>
                  </a:moveTo>
                  <a:cubicBezTo>
                    <a:pt x="268986" y="395605"/>
                    <a:pt x="0" y="663829"/>
                    <a:pt x="0" y="994664"/>
                  </a:cubicBezTo>
                  <a:lnTo>
                    <a:pt x="0" y="0"/>
                  </a:lnTo>
                  <a:cubicBezTo>
                    <a:pt x="0" y="330835"/>
                    <a:pt x="268986" y="599059"/>
                    <a:pt x="600837" y="599059"/>
                  </a:cubicBezTo>
                  <a:lnTo>
                    <a:pt x="9995789" y="599059"/>
                  </a:lnTo>
                  <a:cubicBezTo>
                    <a:pt x="10327640" y="599059"/>
                    <a:pt x="10596626" y="330835"/>
                    <a:pt x="10596626" y="0"/>
                  </a:cubicBezTo>
                  <a:lnTo>
                    <a:pt x="10596626" y="994664"/>
                  </a:lnTo>
                  <a:cubicBezTo>
                    <a:pt x="10596626" y="663829"/>
                    <a:pt x="10327640" y="395605"/>
                    <a:pt x="9995789" y="395605"/>
                  </a:cubicBezTo>
                  <a:close/>
                </a:path>
              </a:pathLst>
            </a:custGeom>
            <a:solidFill>
              <a:srgbClr val="59ABA9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2818250" y="6271650"/>
            <a:ext cx="897750" cy="897750"/>
            <a:chOff x="0" y="0"/>
            <a:chExt cx="1197000" cy="11970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-327279" y="-327279"/>
              <a:ext cx="1851533" cy="1851533"/>
            </a:xfrm>
            <a:custGeom>
              <a:avLst/>
              <a:gdLst/>
              <a:ahLst/>
              <a:cxnLst/>
              <a:rect r="r" b="b" t="t" l="l"/>
              <a:pathLst>
                <a:path h="1851533" w="1851533">
                  <a:moveTo>
                    <a:pt x="1851533" y="327279"/>
                  </a:moveTo>
                  <a:cubicBezTo>
                    <a:pt x="1009777" y="327279"/>
                    <a:pt x="327279" y="1009777"/>
                    <a:pt x="327279" y="1851533"/>
                  </a:cubicBezTo>
                  <a:lnTo>
                    <a:pt x="327279" y="0"/>
                  </a:lnTo>
                  <a:cubicBezTo>
                    <a:pt x="327279" y="841883"/>
                    <a:pt x="1009777" y="1524254"/>
                    <a:pt x="1851533" y="1524254"/>
                  </a:cubicBezTo>
                  <a:lnTo>
                    <a:pt x="0" y="1524254"/>
                  </a:lnTo>
                  <a:cubicBezTo>
                    <a:pt x="841883" y="1524254"/>
                    <a:pt x="1524254" y="841756"/>
                    <a:pt x="1524254" y="0"/>
                  </a:cubicBezTo>
                  <a:lnTo>
                    <a:pt x="1524254" y="1851533"/>
                  </a:lnTo>
                  <a:cubicBezTo>
                    <a:pt x="1524254" y="1009777"/>
                    <a:pt x="841883" y="327279"/>
                    <a:pt x="0" y="327279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13087800" y="6391425"/>
            <a:ext cx="359100" cy="55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630900" y="7226550"/>
            <a:ext cx="5542650" cy="45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Observations &amp; Recommendations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630900" y="7992600"/>
            <a:ext cx="7272900" cy="57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Key findings and actionable next steps for improvement.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5456600" y="9501300"/>
            <a:ext cx="2725650" cy="690750"/>
            <a:chOff x="0" y="0"/>
            <a:chExt cx="3634200" cy="9210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634232" cy="921004"/>
            </a:xfrm>
            <a:custGeom>
              <a:avLst/>
              <a:gdLst/>
              <a:ahLst/>
              <a:cxnLst/>
              <a:rect r="r" b="b" t="t" l="l"/>
              <a:pathLst>
                <a:path h="921004" w="3634232">
                  <a:moveTo>
                    <a:pt x="0" y="0"/>
                  </a:moveTo>
                  <a:lnTo>
                    <a:pt x="3634232" y="0"/>
                  </a:lnTo>
                  <a:lnTo>
                    <a:pt x="3634232" y="921004"/>
                  </a:lnTo>
                  <a:lnTo>
                    <a:pt x="0" y="92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1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9819" y="-2496048"/>
            <a:ext cx="21842778" cy="9261338"/>
          </a:xfrm>
          <a:custGeom>
            <a:avLst/>
            <a:gdLst/>
            <a:ahLst/>
            <a:cxnLst/>
            <a:rect r="r" b="b" t="t" l="l"/>
            <a:pathLst>
              <a:path h="9261338" w="2184277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1750" y="1952625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71750" y="3806825"/>
            <a:ext cx="14687550" cy="393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Practicing real life testing project scinario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Collaborating and communicating between the team members.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Automate critical test cases in OrangeHRM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Reduce manual testing time and effort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Improve accuracy and consistency of test execution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Hands-on with Selenium + Java + TestNG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Ensure HRM modules work correctly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615138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9819" y="-2496048"/>
            <a:ext cx="21842778" cy="9261338"/>
          </a:xfrm>
          <a:custGeom>
            <a:avLst/>
            <a:gdLst/>
            <a:ahLst/>
            <a:cxnLst/>
            <a:rect r="r" b="b" t="t" l="l"/>
            <a:pathLst>
              <a:path h="9261338" w="2184277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4670781" y="4716063"/>
            <a:ext cx="2838044" cy="0"/>
          </a:xfrm>
          <a:prstGeom prst="line">
            <a:avLst/>
          </a:prstGeom>
          <a:ln cap="flat" w="19050">
            <a:solidFill>
              <a:srgbClr val="C3C5C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11224890" y="4716063"/>
            <a:ext cx="2838308" cy="0"/>
          </a:xfrm>
          <a:prstGeom prst="line">
            <a:avLst/>
          </a:prstGeom>
          <a:ln cap="flat" w="19050">
            <a:solidFill>
              <a:srgbClr val="C3C5C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H="true">
            <a:off x="15575289" y="5328355"/>
            <a:ext cx="0" cy="1205021"/>
          </a:xfrm>
          <a:prstGeom prst="line">
            <a:avLst/>
          </a:prstGeom>
          <a:ln cap="flat" w="19050">
            <a:solidFill>
              <a:srgbClr val="C3C5C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H="true">
            <a:off x="11224890" y="7153951"/>
            <a:ext cx="2838308" cy="0"/>
          </a:xfrm>
          <a:prstGeom prst="line">
            <a:avLst/>
          </a:prstGeom>
          <a:ln cap="flat" w="19050">
            <a:solidFill>
              <a:srgbClr val="C3C5C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>
            <a:off x="4670781" y="7153951"/>
            <a:ext cx="2838044" cy="0"/>
          </a:xfrm>
          <a:prstGeom prst="line">
            <a:avLst/>
          </a:prstGeom>
          <a:ln cap="flat" w="19050">
            <a:solidFill>
              <a:srgbClr val="C3C5C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174544" y="3615754"/>
            <a:ext cx="589057" cy="589057"/>
          </a:xfrm>
          <a:custGeom>
            <a:avLst/>
            <a:gdLst/>
            <a:ahLst/>
            <a:cxnLst/>
            <a:rect r="r" b="b" t="t" l="l"/>
            <a:pathLst>
              <a:path h="589057" w="589057">
                <a:moveTo>
                  <a:pt x="0" y="0"/>
                </a:moveTo>
                <a:lnTo>
                  <a:pt x="589057" y="0"/>
                </a:lnTo>
                <a:lnTo>
                  <a:pt x="589057" y="589056"/>
                </a:lnTo>
                <a:lnTo>
                  <a:pt x="0" y="58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47248" y="3611306"/>
            <a:ext cx="593504" cy="593504"/>
          </a:xfrm>
          <a:custGeom>
            <a:avLst/>
            <a:gdLst/>
            <a:ahLst/>
            <a:cxnLst/>
            <a:rect r="r" b="b" t="t" l="l"/>
            <a:pathLst>
              <a:path h="593504" w="593504">
                <a:moveTo>
                  <a:pt x="0" y="0"/>
                </a:moveTo>
                <a:lnTo>
                  <a:pt x="593504" y="0"/>
                </a:lnTo>
                <a:lnTo>
                  <a:pt x="593504" y="593504"/>
                </a:lnTo>
                <a:lnTo>
                  <a:pt x="0" y="593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88679" y="3611306"/>
            <a:ext cx="573220" cy="573220"/>
          </a:xfrm>
          <a:custGeom>
            <a:avLst/>
            <a:gdLst/>
            <a:ahLst/>
            <a:cxnLst/>
            <a:rect r="r" b="b" t="t" l="l"/>
            <a:pathLst>
              <a:path h="573220" w="573220">
                <a:moveTo>
                  <a:pt x="0" y="0"/>
                </a:moveTo>
                <a:lnTo>
                  <a:pt x="573220" y="0"/>
                </a:lnTo>
                <a:lnTo>
                  <a:pt x="573220" y="573220"/>
                </a:lnTo>
                <a:lnTo>
                  <a:pt x="0" y="5732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97576" y="7552138"/>
            <a:ext cx="593504" cy="593504"/>
          </a:xfrm>
          <a:custGeom>
            <a:avLst/>
            <a:gdLst/>
            <a:ahLst/>
            <a:cxnLst/>
            <a:rect r="r" b="b" t="t" l="l"/>
            <a:pathLst>
              <a:path h="593504" w="593504">
                <a:moveTo>
                  <a:pt x="0" y="0"/>
                </a:moveTo>
                <a:lnTo>
                  <a:pt x="593504" y="0"/>
                </a:lnTo>
                <a:lnTo>
                  <a:pt x="593504" y="593504"/>
                </a:lnTo>
                <a:lnTo>
                  <a:pt x="0" y="5935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65147" y="7552138"/>
            <a:ext cx="593504" cy="593504"/>
          </a:xfrm>
          <a:custGeom>
            <a:avLst/>
            <a:gdLst/>
            <a:ahLst/>
            <a:cxnLst/>
            <a:rect r="r" b="b" t="t" l="l"/>
            <a:pathLst>
              <a:path h="593504" w="593504">
                <a:moveTo>
                  <a:pt x="0" y="0"/>
                </a:moveTo>
                <a:lnTo>
                  <a:pt x="593504" y="0"/>
                </a:lnTo>
                <a:lnTo>
                  <a:pt x="593504" y="593504"/>
                </a:lnTo>
                <a:lnTo>
                  <a:pt x="0" y="593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47248" y="7588250"/>
            <a:ext cx="593504" cy="593504"/>
          </a:xfrm>
          <a:custGeom>
            <a:avLst/>
            <a:gdLst/>
            <a:ahLst/>
            <a:cxnLst/>
            <a:rect r="r" b="b" t="t" l="l"/>
            <a:pathLst>
              <a:path h="593504" w="593504">
                <a:moveTo>
                  <a:pt x="0" y="0"/>
                </a:moveTo>
                <a:lnTo>
                  <a:pt x="593504" y="0"/>
                </a:lnTo>
                <a:lnTo>
                  <a:pt x="593504" y="593504"/>
                </a:lnTo>
                <a:lnTo>
                  <a:pt x="0" y="593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71750" y="1952625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STLC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27979" y="4441701"/>
            <a:ext cx="228218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REQUIREMENT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76521" y="6879590"/>
            <a:ext cx="279753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TESTS IMPLEMENTATION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68809" y="4575051"/>
            <a:ext cx="2846507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DESIGN TEST PLAN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69046" y="4441701"/>
            <a:ext cx="221248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DESIGN TEST CASES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71750" y="7012940"/>
            <a:ext cx="1794644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SUBMIT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68809" y="7012940"/>
            <a:ext cx="2846507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DOCUMENTATION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28700" y="615138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8800" y="9687150"/>
            <a:ext cx="2153250" cy="514350"/>
            <a:chOff x="0" y="0"/>
            <a:chExt cx="2871000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102900"/>
            <a:ext cx="18288000" cy="3408750"/>
            <a:chOff x="0" y="0"/>
            <a:chExt cx="24384000" cy="4545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4544949"/>
            </a:xfrm>
            <a:custGeom>
              <a:avLst/>
              <a:gdLst/>
              <a:ahLst/>
              <a:cxnLst/>
              <a:rect r="r" b="b" t="t" l="l"/>
              <a:pathLst>
                <a:path h="454494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544949"/>
                  </a:lnTo>
                  <a:lnTo>
                    <a:pt x="0" y="4544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7" r="0" b="-1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38075" y="3635475"/>
            <a:ext cx="8267850" cy="84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3"/>
              </a:lnSpc>
            </a:pPr>
            <a:r>
              <a:rPr lang="en-US" sz="49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Core Application Workflows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4450" y="5514150"/>
            <a:ext cx="16379100" cy="5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Our testing covered the essential administrative workflows within OrangeHRM, ensuring smooth and accurate operation for HR tasks.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54450" y="6478200"/>
            <a:ext cx="136350" cy="136350"/>
            <a:chOff x="0" y="0"/>
            <a:chExt cx="181800" cy="181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580390" y="-580390"/>
              <a:ext cx="1342517" cy="1342517"/>
            </a:xfrm>
            <a:custGeom>
              <a:avLst/>
              <a:gdLst/>
              <a:ahLst/>
              <a:cxnLst/>
              <a:rect r="r" b="b" t="t" l="l"/>
              <a:pathLst>
                <a:path h="1342517" w="1342517">
                  <a:moveTo>
                    <a:pt x="1342517" y="580390"/>
                  </a:moveTo>
                  <a:cubicBezTo>
                    <a:pt x="921639" y="580390"/>
                    <a:pt x="580390" y="921639"/>
                    <a:pt x="580390" y="1342517"/>
                  </a:cubicBezTo>
                  <a:lnTo>
                    <a:pt x="580390" y="0"/>
                  </a:lnTo>
                  <a:cubicBezTo>
                    <a:pt x="580390" y="421005"/>
                    <a:pt x="921639" y="762127"/>
                    <a:pt x="1342517" y="762127"/>
                  </a:cubicBezTo>
                  <a:lnTo>
                    <a:pt x="0" y="762127"/>
                  </a:lnTo>
                  <a:cubicBezTo>
                    <a:pt x="420878" y="762127"/>
                    <a:pt x="762127" y="420878"/>
                    <a:pt x="762127" y="0"/>
                  </a:cubicBezTo>
                  <a:lnTo>
                    <a:pt x="762127" y="1342517"/>
                  </a:lnTo>
                  <a:cubicBezTo>
                    <a:pt x="762127" y="921639"/>
                    <a:pt x="421005" y="580390"/>
                    <a:pt x="0" y="580390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63500" y="6314250"/>
            <a:ext cx="3208500" cy="42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Login Workflow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3500" y="6821850"/>
            <a:ext cx="7609950" cy="5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Secure authentication for HR administrators.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14550" y="6478200"/>
            <a:ext cx="136350" cy="136350"/>
            <a:chOff x="0" y="0"/>
            <a:chExt cx="181800" cy="181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580390" y="-580390"/>
              <a:ext cx="1342517" cy="1342517"/>
            </a:xfrm>
            <a:custGeom>
              <a:avLst/>
              <a:gdLst/>
              <a:ahLst/>
              <a:cxnLst/>
              <a:rect r="r" b="b" t="t" l="l"/>
              <a:pathLst>
                <a:path h="1342517" w="1342517">
                  <a:moveTo>
                    <a:pt x="1342517" y="580390"/>
                  </a:moveTo>
                  <a:cubicBezTo>
                    <a:pt x="921639" y="580390"/>
                    <a:pt x="580390" y="921639"/>
                    <a:pt x="580390" y="1342517"/>
                  </a:cubicBezTo>
                  <a:lnTo>
                    <a:pt x="580390" y="0"/>
                  </a:lnTo>
                  <a:cubicBezTo>
                    <a:pt x="580390" y="421005"/>
                    <a:pt x="921639" y="762127"/>
                    <a:pt x="1342517" y="762127"/>
                  </a:cubicBezTo>
                  <a:lnTo>
                    <a:pt x="0" y="762127"/>
                  </a:lnTo>
                  <a:cubicBezTo>
                    <a:pt x="420878" y="762127"/>
                    <a:pt x="762127" y="420878"/>
                    <a:pt x="762127" y="0"/>
                  </a:cubicBezTo>
                  <a:lnTo>
                    <a:pt x="762127" y="1342517"/>
                  </a:lnTo>
                  <a:cubicBezTo>
                    <a:pt x="762127" y="921639"/>
                    <a:pt x="421005" y="580390"/>
                    <a:pt x="0" y="580390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723600" y="6314250"/>
            <a:ext cx="3208500" cy="42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User 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23600" y="6821850"/>
            <a:ext cx="7609950" cy="5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Full lifecycle management of system users.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54450" y="8024400"/>
            <a:ext cx="136350" cy="136350"/>
            <a:chOff x="0" y="0"/>
            <a:chExt cx="181800" cy="181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580390" y="-580390"/>
              <a:ext cx="1342517" cy="1342517"/>
            </a:xfrm>
            <a:custGeom>
              <a:avLst/>
              <a:gdLst/>
              <a:ahLst/>
              <a:cxnLst/>
              <a:rect r="r" b="b" t="t" l="l"/>
              <a:pathLst>
                <a:path h="1342517" w="1342517">
                  <a:moveTo>
                    <a:pt x="1342517" y="580390"/>
                  </a:moveTo>
                  <a:cubicBezTo>
                    <a:pt x="921639" y="580390"/>
                    <a:pt x="580390" y="921639"/>
                    <a:pt x="580390" y="1342517"/>
                  </a:cubicBezTo>
                  <a:lnTo>
                    <a:pt x="580390" y="0"/>
                  </a:lnTo>
                  <a:cubicBezTo>
                    <a:pt x="580390" y="421005"/>
                    <a:pt x="921639" y="762127"/>
                    <a:pt x="1342517" y="762127"/>
                  </a:cubicBezTo>
                  <a:lnTo>
                    <a:pt x="0" y="762127"/>
                  </a:lnTo>
                  <a:cubicBezTo>
                    <a:pt x="420878" y="762127"/>
                    <a:pt x="762127" y="420878"/>
                    <a:pt x="762127" y="0"/>
                  </a:cubicBezTo>
                  <a:lnTo>
                    <a:pt x="762127" y="1342517"/>
                  </a:lnTo>
                  <a:cubicBezTo>
                    <a:pt x="762127" y="921639"/>
                    <a:pt x="421005" y="580390"/>
                    <a:pt x="0" y="580390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63500" y="7860450"/>
            <a:ext cx="3538800" cy="42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Job &amp; Organization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3500" y="8747175"/>
            <a:ext cx="7609950" cy="9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Configuration of job roles, pay structures, and company organizational details.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314550" y="8024400"/>
            <a:ext cx="136350" cy="136350"/>
            <a:chOff x="0" y="0"/>
            <a:chExt cx="181800" cy="181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580390" y="-580390"/>
              <a:ext cx="1342517" cy="1342517"/>
            </a:xfrm>
            <a:custGeom>
              <a:avLst/>
              <a:gdLst/>
              <a:ahLst/>
              <a:cxnLst/>
              <a:rect r="r" b="b" t="t" l="l"/>
              <a:pathLst>
                <a:path h="1342517" w="1342517">
                  <a:moveTo>
                    <a:pt x="1342517" y="580390"/>
                  </a:moveTo>
                  <a:cubicBezTo>
                    <a:pt x="921639" y="580390"/>
                    <a:pt x="580390" y="921639"/>
                    <a:pt x="580390" y="1342517"/>
                  </a:cubicBezTo>
                  <a:lnTo>
                    <a:pt x="580390" y="0"/>
                  </a:lnTo>
                  <a:cubicBezTo>
                    <a:pt x="580390" y="421005"/>
                    <a:pt x="921639" y="762127"/>
                    <a:pt x="1342517" y="762127"/>
                  </a:cubicBezTo>
                  <a:lnTo>
                    <a:pt x="0" y="762127"/>
                  </a:lnTo>
                  <a:cubicBezTo>
                    <a:pt x="420878" y="762127"/>
                    <a:pt x="762127" y="420878"/>
                    <a:pt x="762127" y="0"/>
                  </a:cubicBezTo>
                  <a:lnTo>
                    <a:pt x="762127" y="1342517"/>
                  </a:lnTo>
                  <a:cubicBezTo>
                    <a:pt x="762127" y="921639"/>
                    <a:pt x="421005" y="580390"/>
                    <a:pt x="0" y="580390"/>
                  </a:cubicBezTo>
                  <a:close/>
                </a:path>
              </a:pathLst>
            </a:custGeom>
            <a:solidFill>
              <a:srgbClr val="48A8E2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723600" y="7860450"/>
            <a:ext cx="4013100" cy="42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Qualifications Management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15475" y="8989050"/>
            <a:ext cx="7609950" cy="5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Tracking employee skills, education, and language proficiencies.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5456600" y="9501300"/>
            <a:ext cx="2725650" cy="690750"/>
            <a:chOff x="0" y="0"/>
            <a:chExt cx="3634200" cy="921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634232" cy="921004"/>
            </a:xfrm>
            <a:custGeom>
              <a:avLst/>
              <a:gdLst/>
              <a:ahLst/>
              <a:cxnLst/>
              <a:rect r="r" b="b" t="t" l="l"/>
              <a:pathLst>
                <a:path h="921004" w="3634232">
                  <a:moveTo>
                    <a:pt x="0" y="0"/>
                  </a:moveTo>
                  <a:lnTo>
                    <a:pt x="3634232" y="0"/>
                  </a:lnTo>
                  <a:lnTo>
                    <a:pt x="3634232" y="921004"/>
                  </a:lnTo>
                  <a:lnTo>
                    <a:pt x="0" y="92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" t="0" r="-11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8800" y="9687150"/>
            <a:ext cx="2153250" cy="514350"/>
            <a:chOff x="0" y="0"/>
            <a:chExt cx="2871000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64675" y="371550"/>
            <a:ext cx="8837550" cy="8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875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Critical Business Requirements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5750" y="2029500"/>
            <a:ext cx="8109900" cy="3080700"/>
          </a:xfrm>
          <a:custGeom>
            <a:avLst/>
            <a:gdLst/>
            <a:ahLst/>
            <a:cxnLst/>
            <a:rect r="r" b="b" t="t" l="l"/>
            <a:pathLst>
              <a:path h="3080700" w="8109900">
                <a:moveTo>
                  <a:pt x="0" y="0"/>
                </a:moveTo>
                <a:lnTo>
                  <a:pt x="8109900" y="0"/>
                </a:lnTo>
                <a:lnTo>
                  <a:pt x="8109900" y="3080700"/>
                </a:lnTo>
                <a:lnTo>
                  <a:pt x="0" y="3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24450" y="2337750"/>
            <a:ext cx="796950" cy="796950"/>
            <a:chOff x="0" y="0"/>
            <a:chExt cx="1062600" cy="1062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51288998" y="-151288998"/>
              <a:ext cx="303640617" cy="303640617"/>
            </a:xfrm>
            <a:custGeom>
              <a:avLst/>
              <a:gdLst/>
              <a:ahLst/>
              <a:cxnLst/>
              <a:rect r="r" b="b" t="t" l="l"/>
              <a:pathLst>
                <a:path h="303640617" w="303640617">
                  <a:moveTo>
                    <a:pt x="303640616" y="151288998"/>
                  </a:moveTo>
                  <a:cubicBezTo>
                    <a:pt x="219499173" y="151288998"/>
                    <a:pt x="151288998" y="219499173"/>
                    <a:pt x="151288998" y="303640616"/>
                  </a:cubicBezTo>
                  <a:lnTo>
                    <a:pt x="151288998" y="136"/>
                  </a:lnTo>
                  <a:cubicBezTo>
                    <a:pt x="151288998" y="84141431"/>
                    <a:pt x="219499173" y="152351607"/>
                    <a:pt x="303640616" y="152351607"/>
                  </a:cubicBezTo>
                  <a:lnTo>
                    <a:pt x="136" y="152351607"/>
                  </a:lnTo>
                  <a:cubicBezTo>
                    <a:pt x="84141431" y="152351607"/>
                    <a:pt x="152351607" y="84141431"/>
                    <a:pt x="152351607" y="0"/>
                  </a:cubicBezTo>
                  <a:lnTo>
                    <a:pt x="152351607" y="303640480"/>
                  </a:lnTo>
                  <a:cubicBezTo>
                    <a:pt x="152351607" y="219499173"/>
                    <a:pt x="84141431" y="151288998"/>
                    <a:pt x="0" y="151288998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43600" y="2512350"/>
            <a:ext cx="358650" cy="448200"/>
            <a:chOff x="0" y="0"/>
            <a:chExt cx="478200" cy="5976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78155" cy="597662"/>
            </a:xfrm>
            <a:custGeom>
              <a:avLst/>
              <a:gdLst/>
              <a:ahLst/>
              <a:cxnLst/>
              <a:rect r="r" b="b" t="t" l="l"/>
              <a:pathLst>
                <a:path h="597662" w="478155">
                  <a:moveTo>
                    <a:pt x="0" y="0"/>
                  </a:moveTo>
                  <a:lnTo>
                    <a:pt x="478155" y="0"/>
                  </a:lnTo>
                  <a:lnTo>
                    <a:pt x="478155" y="597662"/>
                  </a:lnTo>
                  <a:lnTo>
                    <a:pt x="0" y="597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19" t="0" r="-528" b="1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24450" y="3391125"/>
            <a:ext cx="3126150" cy="40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43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Centralized Control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4450" y="3865275"/>
            <a:ext cx="7492500" cy="51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single, unified platform for all HR administration tasks.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262350" y="2029500"/>
            <a:ext cx="8109900" cy="3080700"/>
          </a:xfrm>
          <a:custGeom>
            <a:avLst/>
            <a:gdLst/>
            <a:ahLst/>
            <a:cxnLst/>
            <a:rect r="r" b="b" t="t" l="l"/>
            <a:pathLst>
              <a:path h="3080700" w="8109900">
                <a:moveTo>
                  <a:pt x="0" y="0"/>
                </a:moveTo>
                <a:lnTo>
                  <a:pt x="8109900" y="0"/>
                </a:lnTo>
                <a:lnTo>
                  <a:pt x="8109900" y="3080700"/>
                </a:lnTo>
                <a:lnTo>
                  <a:pt x="0" y="3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71050" y="2337750"/>
            <a:ext cx="796950" cy="796950"/>
            <a:chOff x="0" y="0"/>
            <a:chExt cx="1062600" cy="1062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51288998" y="-151288998"/>
              <a:ext cx="303640617" cy="303640617"/>
            </a:xfrm>
            <a:custGeom>
              <a:avLst/>
              <a:gdLst/>
              <a:ahLst/>
              <a:cxnLst/>
              <a:rect r="r" b="b" t="t" l="l"/>
              <a:pathLst>
                <a:path h="303640617" w="303640617">
                  <a:moveTo>
                    <a:pt x="303640616" y="151288998"/>
                  </a:moveTo>
                  <a:cubicBezTo>
                    <a:pt x="219499173" y="151288998"/>
                    <a:pt x="151288998" y="219499173"/>
                    <a:pt x="151288998" y="303640616"/>
                  </a:cubicBezTo>
                  <a:lnTo>
                    <a:pt x="151288998" y="136"/>
                  </a:lnTo>
                  <a:cubicBezTo>
                    <a:pt x="151288998" y="84141431"/>
                    <a:pt x="219499173" y="152351607"/>
                    <a:pt x="303640616" y="152351607"/>
                  </a:cubicBezTo>
                  <a:lnTo>
                    <a:pt x="136" y="152351607"/>
                  </a:lnTo>
                  <a:cubicBezTo>
                    <a:pt x="84141431" y="152351607"/>
                    <a:pt x="152351607" y="84141431"/>
                    <a:pt x="152351607" y="0"/>
                  </a:cubicBezTo>
                  <a:lnTo>
                    <a:pt x="152351607" y="303640480"/>
                  </a:lnTo>
                  <a:cubicBezTo>
                    <a:pt x="152351607" y="219499173"/>
                    <a:pt x="84141431" y="151288998"/>
                    <a:pt x="0" y="151288998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790200" y="2512350"/>
            <a:ext cx="358650" cy="448200"/>
            <a:chOff x="0" y="0"/>
            <a:chExt cx="478200" cy="59760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478155" cy="597662"/>
            </a:xfrm>
            <a:custGeom>
              <a:avLst/>
              <a:gdLst/>
              <a:ahLst/>
              <a:cxnLst/>
              <a:rect r="r" b="b" t="t" l="l"/>
              <a:pathLst>
                <a:path h="597662" w="478155">
                  <a:moveTo>
                    <a:pt x="0" y="0"/>
                  </a:moveTo>
                  <a:lnTo>
                    <a:pt x="478155" y="0"/>
                  </a:lnTo>
                  <a:lnTo>
                    <a:pt x="478155" y="597662"/>
                  </a:lnTo>
                  <a:lnTo>
                    <a:pt x="0" y="597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519" t="0" r="-528" b="1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571050" y="3391125"/>
            <a:ext cx="3905100" cy="40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43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Role-Based Access &amp; Audit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70825" y="4124925"/>
            <a:ext cx="7492950" cy="93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Ensuring appropriate access levels and detailed logging of actions.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15750" y="5346900"/>
            <a:ext cx="8109900" cy="3080700"/>
          </a:xfrm>
          <a:custGeom>
            <a:avLst/>
            <a:gdLst/>
            <a:ahLst/>
            <a:cxnLst/>
            <a:rect r="r" b="b" t="t" l="l"/>
            <a:pathLst>
              <a:path h="3080700" w="8109900">
                <a:moveTo>
                  <a:pt x="0" y="0"/>
                </a:moveTo>
                <a:lnTo>
                  <a:pt x="8109900" y="0"/>
                </a:lnTo>
                <a:lnTo>
                  <a:pt x="8109900" y="3080700"/>
                </a:lnTo>
                <a:lnTo>
                  <a:pt x="0" y="3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224450" y="5655600"/>
            <a:ext cx="796950" cy="796950"/>
            <a:chOff x="0" y="0"/>
            <a:chExt cx="1062600" cy="1062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151288998" y="-151288998"/>
              <a:ext cx="303640617" cy="303640617"/>
            </a:xfrm>
            <a:custGeom>
              <a:avLst/>
              <a:gdLst/>
              <a:ahLst/>
              <a:cxnLst/>
              <a:rect r="r" b="b" t="t" l="l"/>
              <a:pathLst>
                <a:path h="303640617" w="303640617">
                  <a:moveTo>
                    <a:pt x="303640616" y="151288998"/>
                  </a:moveTo>
                  <a:cubicBezTo>
                    <a:pt x="219499173" y="151288998"/>
                    <a:pt x="151288998" y="219499173"/>
                    <a:pt x="151288998" y="303640616"/>
                  </a:cubicBezTo>
                  <a:lnTo>
                    <a:pt x="151288998" y="136"/>
                  </a:lnTo>
                  <a:cubicBezTo>
                    <a:pt x="151288998" y="84141431"/>
                    <a:pt x="219499173" y="152351607"/>
                    <a:pt x="303640616" y="152351607"/>
                  </a:cubicBezTo>
                  <a:lnTo>
                    <a:pt x="136" y="152351607"/>
                  </a:lnTo>
                  <a:cubicBezTo>
                    <a:pt x="84141431" y="152351607"/>
                    <a:pt x="152351607" y="84141431"/>
                    <a:pt x="152351607" y="0"/>
                  </a:cubicBezTo>
                  <a:lnTo>
                    <a:pt x="152351607" y="303640480"/>
                  </a:lnTo>
                  <a:cubicBezTo>
                    <a:pt x="152351607" y="219499173"/>
                    <a:pt x="84141431" y="151288998"/>
                    <a:pt x="0" y="151288998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43600" y="5829750"/>
            <a:ext cx="358650" cy="448200"/>
            <a:chOff x="0" y="0"/>
            <a:chExt cx="478200" cy="5976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478155" cy="597662"/>
            </a:xfrm>
            <a:custGeom>
              <a:avLst/>
              <a:gdLst/>
              <a:ahLst/>
              <a:cxnLst/>
              <a:rect r="r" b="b" t="t" l="l"/>
              <a:pathLst>
                <a:path h="597662" w="478155">
                  <a:moveTo>
                    <a:pt x="0" y="0"/>
                  </a:moveTo>
                  <a:lnTo>
                    <a:pt x="478155" y="0"/>
                  </a:lnTo>
                  <a:lnTo>
                    <a:pt x="478155" y="597662"/>
                  </a:lnTo>
                  <a:lnTo>
                    <a:pt x="0" y="597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519" t="0" r="-528" b="1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224450" y="6708525"/>
            <a:ext cx="4059000" cy="40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43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Data Consistency &amp; Integrity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4450" y="7566300"/>
            <a:ext cx="7492500" cy="51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Maintaining accurate and reliable HR data across the system.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9262350" y="5346900"/>
            <a:ext cx="8109900" cy="3080700"/>
          </a:xfrm>
          <a:custGeom>
            <a:avLst/>
            <a:gdLst/>
            <a:ahLst/>
            <a:cxnLst/>
            <a:rect r="r" b="b" t="t" l="l"/>
            <a:pathLst>
              <a:path h="3080700" w="8109900">
                <a:moveTo>
                  <a:pt x="0" y="0"/>
                </a:moveTo>
                <a:lnTo>
                  <a:pt x="8109900" y="0"/>
                </a:lnTo>
                <a:lnTo>
                  <a:pt x="8109900" y="3080700"/>
                </a:lnTo>
                <a:lnTo>
                  <a:pt x="0" y="3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571050" y="5655600"/>
            <a:ext cx="796950" cy="796950"/>
            <a:chOff x="0" y="0"/>
            <a:chExt cx="1062600" cy="10626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151288998" y="-151288998"/>
              <a:ext cx="303640617" cy="303640617"/>
            </a:xfrm>
            <a:custGeom>
              <a:avLst/>
              <a:gdLst/>
              <a:ahLst/>
              <a:cxnLst/>
              <a:rect r="r" b="b" t="t" l="l"/>
              <a:pathLst>
                <a:path h="303640617" w="303640617">
                  <a:moveTo>
                    <a:pt x="303640616" y="151288998"/>
                  </a:moveTo>
                  <a:cubicBezTo>
                    <a:pt x="219499173" y="151288998"/>
                    <a:pt x="151288998" y="219499173"/>
                    <a:pt x="151288998" y="303640616"/>
                  </a:cubicBezTo>
                  <a:lnTo>
                    <a:pt x="151288998" y="136"/>
                  </a:lnTo>
                  <a:cubicBezTo>
                    <a:pt x="151288998" y="84141431"/>
                    <a:pt x="219499173" y="152351607"/>
                    <a:pt x="303640616" y="152351607"/>
                  </a:cubicBezTo>
                  <a:lnTo>
                    <a:pt x="136" y="152351607"/>
                  </a:lnTo>
                  <a:cubicBezTo>
                    <a:pt x="84141431" y="152351607"/>
                    <a:pt x="152351607" y="84141431"/>
                    <a:pt x="152351607" y="0"/>
                  </a:cubicBezTo>
                  <a:lnTo>
                    <a:pt x="152351607" y="303640480"/>
                  </a:lnTo>
                  <a:cubicBezTo>
                    <a:pt x="152351607" y="219499173"/>
                    <a:pt x="84141431" y="151288998"/>
                    <a:pt x="0" y="151288998"/>
                  </a:cubicBezTo>
                  <a:close/>
                </a:path>
              </a:pathLst>
            </a:custGeom>
            <a:solidFill>
              <a:srgbClr val="48A8E2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9790200" y="5829750"/>
            <a:ext cx="358650" cy="448200"/>
            <a:chOff x="0" y="0"/>
            <a:chExt cx="478200" cy="597600"/>
          </a:xfrm>
        </p:grpSpPr>
        <p:sp>
          <p:nvSpPr>
            <p:cNvPr name="Freeform 34" id="34" descr="preencoded.png"/>
            <p:cNvSpPr/>
            <p:nvPr/>
          </p:nvSpPr>
          <p:spPr>
            <a:xfrm flipH="false" flipV="false" rot="0">
              <a:off x="0" y="0"/>
              <a:ext cx="478155" cy="597662"/>
            </a:xfrm>
            <a:custGeom>
              <a:avLst/>
              <a:gdLst/>
              <a:ahLst/>
              <a:cxnLst/>
              <a:rect r="r" b="b" t="t" l="l"/>
              <a:pathLst>
                <a:path h="597662" w="478155">
                  <a:moveTo>
                    <a:pt x="0" y="0"/>
                  </a:moveTo>
                  <a:lnTo>
                    <a:pt x="478155" y="0"/>
                  </a:lnTo>
                  <a:lnTo>
                    <a:pt x="478155" y="597662"/>
                  </a:lnTo>
                  <a:lnTo>
                    <a:pt x="0" y="597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519" t="0" r="-528" b="1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571050" y="6513000"/>
            <a:ext cx="5284350" cy="40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437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Security, Compliance &amp; Configuration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71050" y="7182675"/>
            <a:ext cx="7492950" cy="93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Robust protection of sensitive data, adherence to regulations, and flexible settings.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0150" y="8626275"/>
            <a:ext cx="16428150" cy="93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These requirements formed the backbone of our testing strategy, validating the system's ability to meet core HR operational needs securely and efficiently.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5456600" y="9501300"/>
            <a:ext cx="2725650" cy="690750"/>
            <a:chOff x="0" y="0"/>
            <a:chExt cx="3634200" cy="9210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634232" cy="921004"/>
            </a:xfrm>
            <a:custGeom>
              <a:avLst/>
              <a:gdLst/>
              <a:ahLst/>
              <a:cxnLst/>
              <a:rect r="r" b="b" t="t" l="l"/>
              <a:pathLst>
                <a:path h="921004" w="3634232">
                  <a:moveTo>
                    <a:pt x="0" y="0"/>
                  </a:moveTo>
                  <a:lnTo>
                    <a:pt x="3634232" y="0"/>
                  </a:lnTo>
                  <a:lnTo>
                    <a:pt x="3634232" y="921004"/>
                  </a:lnTo>
                  <a:lnTo>
                    <a:pt x="0" y="92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12" t="0" r="-11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7686" y="-2060246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1750" y="700803"/>
            <a:ext cx="12791428" cy="150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SRS DOCUMENTATION HIGHLIGHTS</a:t>
            </a: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16642" y="3306690"/>
            <a:ext cx="10192265" cy="474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7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</a:t>
            </a:r>
            <a:r>
              <a:rPr lang="en-US" sz="3703" b="true">
                <a:solidFill>
                  <a:srgbClr val="C3C5C6"/>
                </a:solidFill>
                <a:latin typeface="Poppins Bold"/>
                <a:ea typeface="Poppins Bold"/>
                <a:cs typeface="Poppins Bold"/>
                <a:sym typeface="Poppins Bold"/>
              </a:rPr>
              <a:t>    Business Requi</a:t>
            </a:r>
            <a:r>
              <a:rPr lang="en-US" sz="3703" b="true">
                <a:solidFill>
                  <a:srgbClr val="C3C5C6"/>
                </a:solidFill>
                <a:latin typeface="Poppins Bold"/>
                <a:ea typeface="Poppins Bold"/>
                <a:cs typeface="Poppins Bold"/>
                <a:sym typeface="Poppins Bold"/>
              </a:rPr>
              <a:t>rements</a:t>
            </a:r>
          </a:p>
          <a:p>
            <a:pPr algn="l">
              <a:lnSpc>
                <a:spcPts val="4625"/>
              </a:lnSpc>
            </a:pPr>
          </a:p>
          <a:p>
            <a:pPr algn="l" marL="713247" indent="-356624" lvl="1">
              <a:lnSpc>
                <a:spcPts val="4625"/>
              </a:lnSpc>
              <a:buFont typeface="Arial"/>
              <a:buChar char="•"/>
            </a:pPr>
            <a:r>
              <a:rPr lang="en-US" sz="33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Secure admin authentication</a:t>
            </a:r>
          </a:p>
          <a:p>
            <a:pPr algn="l" marL="713247" indent="-356624" lvl="1">
              <a:lnSpc>
                <a:spcPts val="4625"/>
              </a:lnSpc>
              <a:buFont typeface="Arial"/>
              <a:buChar char="•"/>
            </a:pPr>
            <a:r>
              <a:rPr lang="en-US" sz="33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Efficient user role management</a:t>
            </a:r>
          </a:p>
          <a:p>
            <a:pPr algn="l" marL="713247" indent="-356624" lvl="1">
              <a:lnSpc>
                <a:spcPts val="4625"/>
              </a:lnSpc>
              <a:buFont typeface="Arial"/>
              <a:buChar char="•"/>
            </a:pPr>
            <a:r>
              <a:rPr lang="en-US" sz="33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Comprehensive job structure setup</a:t>
            </a:r>
          </a:p>
          <a:p>
            <a:pPr algn="l" marL="713247" indent="-356624" lvl="1">
              <a:lnSpc>
                <a:spcPts val="4625"/>
              </a:lnSpc>
              <a:buFont typeface="Arial"/>
              <a:buChar char="•"/>
            </a:pPr>
            <a:r>
              <a:rPr lang="en-US" sz="33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Qualifications and skills tracking</a:t>
            </a:r>
          </a:p>
          <a:p>
            <a:pPr algn="l" marL="713247" indent="-356624" lvl="1">
              <a:lnSpc>
                <a:spcPts val="4625"/>
              </a:lnSpc>
              <a:buFont typeface="Arial"/>
              <a:buChar char="•"/>
            </a:pPr>
            <a:r>
              <a:rPr lang="en-US" sz="33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Organizational hierarchy management</a:t>
            </a:r>
          </a:p>
          <a:p>
            <a:pPr algn="l">
              <a:lnSpc>
                <a:spcPts val="462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2578334" cy="653178"/>
          </a:xfrm>
          <a:custGeom>
            <a:avLst/>
            <a:gdLst/>
            <a:ahLst/>
            <a:cxnLst/>
            <a:rect r="r" b="b" t="t" l="l"/>
            <a:pathLst>
              <a:path h="653178" w="2578334">
                <a:moveTo>
                  <a:pt x="0" y="0"/>
                </a:moveTo>
                <a:lnTo>
                  <a:pt x="2578334" y="0"/>
                </a:lnTo>
                <a:lnTo>
                  <a:pt x="2578334" y="653178"/>
                </a:lnTo>
                <a:lnTo>
                  <a:pt x="0" y="65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36956" y="3306690"/>
            <a:ext cx="9113143" cy="5330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7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  </a:t>
            </a:r>
            <a:r>
              <a:rPr lang="en-US" sz="3703" b="true">
                <a:solidFill>
                  <a:srgbClr val="C3C5C6"/>
                </a:solidFill>
                <a:latin typeface="Poppins Bold"/>
                <a:ea typeface="Poppins Bold"/>
                <a:cs typeface="Poppins Bold"/>
                <a:sym typeface="Poppins Bold"/>
              </a:rPr>
              <a:t> Functional Requi</a:t>
            </a:r>
            <a:r>
              <a:rPr lang="en-US" sz="3703" b="true">
                <a:solidFill>
                  <a:srgbClr val="C3C5C6"/>
                </a:solidFill>
                <a:latin typeface="Poppins Bold"/>
                <a:ea typeface="Poppins Bold"/>
                <a:cs typeface="Poppins Bold"/>
                <a:sym typeface="Poppins Bold"/>
              </a:rPr>
              <a:t>rements</a:t>
            </a:r>
          </a:p>
          <a:p>
            <a:pPr algn="l">
              <a:lnSpc>
                <a:spcPts val="4625"/>
              </a:lnSpc>
            </a:pPr>
          </a:p>
          <a:p>
            <a:pPr algn="l" marL="713247" indent="-356624" lvl="1">
              <a:lnSpc>
                <a:spcPts val="4625"/>
              </a:lnSpc>
              <a:buFont typeface="Arial"/>
              <a:buChar char="•"/>
            </a:pPr>
            <a:r>
              <a:rPr lang="en-US" sz="33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Role-based access control</a:t>
            </a:r>
          </a:p>
          <a:p>
            <a:pPr algn="l" marL="713247" indent="-356624" lvl="1">
              <a:lnSpc>
                <a:spcPts val="4625"/>
              </a:lnSpc>
              <a:buFont typeface="Arial"/>
              <a:buChar char="•"/>
            </a:pPr>
            <a:r>
              <a:rPr lang="en-US" sz="33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CRUD operations for all entities</a:t>
            </a:r>
          </a:p>
          <a:p>
            <a:pPr algn="l" marL="713247" indent="-356624" lvl="1">
              <a:lnSpc>
                <a:spcPts val="4625"/>
              </a:lnSpc>
              <a:buFont typeface="Arial"/>
              <a:buChar char="•"/>
            </a:pPr>
            <a:r>
              <a:rPr lang="en-US" sz="33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validation and error handling</a:t>
            </a:r>
          </a:p>
          <a:p>
            <a:pPr algn="l" marL="713247" indent="-356624" lvl="1">
              <a:lnSpc>
                <a:spcPts val="4625"/>
              </a:lnSpc>
              <a:buFont typeface="Arial"/>
              <a:buChar char="•"/>
            </a:pPr>
            <a:r>
              <a:rPr lang="en-US" sz="33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Bulk operations support</a:t>
            </a:r>
          </a:p>
          <a:p>
            <a:pPr algn="l" marL="713247" indent="-356624" lvl="1">
              <a:lnSpc>
                <a:spcPts val="4625"/>
              </a:lnSpc>
              <a:buFont typeface="Arial"/>
              <a:buChar char="•"/>
            </a:pPr>
            <a:r>
              <a:rPr lang="en-US" sz="3303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Real-time notifications</a:t>
            </a:r>
          </a:p>
          <a:p>
            <a:pPr algn="l">
              <a:lnSpc>
                <a:spcPts val="4625"/>
              </a:lnSpc>
            </a:pPr>
          </a:p>
          <a:p>
            <a:pPr algn="l">
              <a:lnSpc>
                <a:spcPts val="4625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DAGx97kN75U</dc:identifier>
  <dcterms:modified xsi:type="dcterms:W3CDTF">2011-08-01T06:04:30Z</dcterms:modified>
  <cp:revision>1</cp:revision>
  <dc:title>Dark Blue Gradient Modern Professional Presentation</dc:title>
</cp:coreProperties>
</file>